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01" r:id="rId22"/>
    <p:sldId id="299" r:id="rId23"/>
    <p:sldId id="300" r:id="rId24"/>
    <p:sldId id="278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913" userDrawn="1">
          <p15:clr>
            <a:srgbClr val="A4A3A4"/>
          </p15:clr>
        </p15:guide>
        <p15:guide id="9" pos="3386" userDrawn="1">
          <p15:clr>
            <a:srgbClr val="A4A3A4"/>
          </p15:clr>
        </p15:guide>
        <p15:guide id="10" pos="4294" userDrawn="1">
          <p15:clr>
            <a:srgbClr val="A4A3A4"/>
          </p15:clr>
        </p15:guide>
        <p15:guide id="11" pos="3613" userDrawn="1">
          <p15:clr>
            <a:srgbClr val="A4A3A4"/>
          </p15:clr>
        </p15:guide>
        <p15:guide id="12" pos="4067" userDrawn="1">
          <p15:clr>
            <a:srgbClr val="A4A3A4"/>
          </p15:clr>
        </p15:guide>
        <p15:guide id="13" pos="3727" userDrawn="1">
          <p15:clr>
            <a:srgbClr val="A4A3A4"/>
          </p15:clr>
        </p15:guide>
        <p15:guide id="14" pos="3953" userDrawn="1">
          <p15:clr>
            <a:srgbClr val="A4A3A4"/>
          </p15:clr>
        </p15:guide>
        <p15:guide id="15" pos="7151" userDrawn="1">
          <p15:clr>
            <a:srgbClr val="A4A3A4"/>
          </p15:clr>
        </p15:guide>
        <p15:guide id="17" pos="529" userDrawn="1">
          <p15:clr>
            <a:srgbClr val="A4A3A4"/>
          </p15:clr>
        </p15:guide>
        <p15:guide id="18" orient="horz" pos="958" userDrawn="1">
          <p15:clr>
            <a:srgbClr val="A4A3A4"/>
          </p15:clr>
        </p15:guide>
        <p15:guide id="19" orient="horz" pos="1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DC8"/>
    <a:srgbClr val="E2E6F1"/>
    <a:srgbClr val="ED7D31"/>
    <a:srgbClr val="4D5771"/>
    <a:srgbClr val="687595"/>
    <a:srgbClr val="3D45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1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864" y="184"/>
      </p:cViewPr>
      <p:guideLst>
        <p:guide orient="horz" pos="2092"/>
        <p:guide pos="3840"/>
        <p:guide pos="211"/>
        <p:guide pos="7469"/>
        <p:guide orient="horz" pos="709"/>
        <p:guide orient="horz" pos="3974"/>
        <p:guide orient="horz" pos="913"/>
        <p:guide pos="3386"/>
        <p:guide pos="4294"/>
        <p:guide pos="3613"/>
        <p:guide pos="4067"/>
        <p:guide pos="3727"/>
        <p:guide pos="3953"/>
        <p:guide pos="7151"/>
        <p:guide pos="529"/>
        <p:guide orient="horz" pos="958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2022. 1. 27.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comworld.co.kr/news/articleView.html?idxno=5001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untitledtblog.tistory.com/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zer/spleeter" TargetMode="Externa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udy-son.tistory.com/6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Fourier_transfo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xangmin.tistory.com/61" TargetMode="External"/><Relationship Id="rId4" Type="http://schemas.openxmlformats.org/officeDocument/2006/relationships/hyperlink" Target="https://en.wikipedia.org/wiki/Chroma_feature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6987"/>
            <a:ext cx="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EFAAF3-3693-4012-885A-3421AC809723}"/>
              </a:ext>
            </a:extLst>
          </p:cNvPr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유사 음원 찾기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ACCC704-C9B4-473A-845A-C17453DCD905}"/>
              </a:ext>
            </a:extLst>
          </p:cNvPr>
          <p:cNvSpPr txBox="1">
            <a:spLocks/>
          </p:cNvSpPr>
          <p:nvPr/>
        </p:nvSpPr>
        <p:spPr>
          <a:xfrm>
            <a:off x="1524000" y="4255185"/>
            <a:ext cx="617769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권라영</a:t>
            </a:r>
            <a:r>
              <a:rPr lang="en-US" altLang="ko-KR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, </a:t>
            </a: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유현준</a:t>
            </a:r>
            <a:endParaRPr lang="en-US" altLang="ko-KR" sz="1600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2229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FF2F30A-B05E-D74F-9C34-53EAB993A45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D02127-503D-404C-96B0-35600C55B4A5}"/>
              </a:ext>
            </a:extLst>
          </p:cNvPr>
          <p:cNvSpPr txBox="1"/>
          <p:nvPr/>
        </p:nvSpPr>
        <p:spPr>
          <a:xfrm>
            <a:off x="505951" y="1379899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동일한 음원에 대한 </a:t>
            </a:r>
            <a:r>
              <a:rPr lang="en-US" altLang="ko-KR" b="1" dirty="0" err="1"/>
              <a:t>Chroma_STFT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Chroma_CQT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Chroma_CENS</a:t>
            </a:r>
            <a:r>
              <a:rPr lang="en-US" altLang="ko-KR" b="1" dirty="0"/>
              <a:t> </a:t>
            </a:r>
            <a:r>
              <a:rPr lang="ko-KR" altLang="en-US" b="1" dirty="0"/>
              <a:t>시각화 비교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89B9DF53-3A0E-45CB-82CF-22E7777B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3" y="1849286"/>
            <a:ext cx="5040000" cy="2256936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8318332F-BC50-462C-B1EA-72DA4A71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17" y="4169038"/>
            <a:ext cx="5040000" cy="225965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BF7DBBAF-0B4C-4026-BDF7-E566EF0F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79" y="1853718"/>
            <a:ext cx="5040000" cy="224218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6C7BB9-AFAE-4748-95C4-EF56E7EDBF2E}"/>
              </a:ext>
            </a:extLst>
          </p:cNvPr>
          <p:cNvSpPr txBox="1"/>
          <p:nvPr/>
        </p:nvSpPr>
        <p:spPr>
          <a:xfrm>
            <a:off x="8661501" y="4169038"/>
            <a:ext cx="26468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900" dirty="0"/>
              <a:t>※ </a:t>
            </a:r>
            <a:r>
              <a:rPr lang="en-US" sz="900" dirty="0"/>
              <a:t>CQT : Constant Q Transform</a:t>
            </a:r>
          </a:p>
          <a:p>
            <a:r>
              <a:rPr lang="en-US" sz="900" dirty="0"/>
              <a:t>  </a:t>
            </a:r>
            <a:r>
              <a:rPr lang="en-US" sz="1200" dirty="0"/>
              <a:t> </a:t>
            </a:r>
            <a:r>
              <a:rPr lang="en-US" sz="900" dirty="0"/>
              <a:t>CENS : Chroma Energy Normalized Statistics</a:t>
            </a:r>
            <a:endParaRPr lang="en-KR" sz="900" dirty="0"/>
          </a:p>
        </p:txBody>
      </p:sp>
    </p:spTree>
    <p:extLst>
      <p:ext uri="{BB962C8B-B14F-4D97-AF65-F5344CB8AC3E}">
        <p14:creationId xmlns:p14="http://schemas.microsoft.com/office/powerpoint/2010/main" val="184202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583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A2FD706E-DDE5-4DAD-9D92-92F6714D11E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203E6-618B-45EE-8483-0EF4A6D696F1}"/>
              </a:ext>
            </a:extLst>
          </p:cNvPr>
          <p:cNvSpPr txBox="1"/>
          <p:nvPr/>
        </p:nvSpPr>
        <p:spPr>
          <a:xfrm>
            <a:off x="505951" y="137989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오디오 기반 특성 추출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8C0096-582E-4A4E-98B8-56B41A9932C0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분량으로 잘라낸 </a:t>
            </a:r>
            <a:r>
              <a:rPr lang="ko-KR" altLang="en-US" sz="1200" dirty="0" err="1">
                <a:latin typeface="+mn-ea"/>
              </a:rPr>
              <a:t>음원별로</a:t>
            </a:r>
            <a:r>
              <a:rPr lang="ko-KR" altLang="en-US" sz="1200" dirty="0">
                <a:latin typeface="+mn-ea"/>
              </a:rPr>
              <a:t> 멜로디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리듬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화음에 기반한 특성 </a:t>
            </a:r>
            <a:r>
              <a:rPr lang="en-US" altLang="ko-KR" sz="1200" dirty="0">
                <a:latin typeface="+mn-ea"/>
              </a:rPr>
              <a:t>99</a:t>
            </a:r>
            <a:r>
              <a:rPr lang="ko-KR" altLang="en-US" sz="1200" dirty="0">
                <a:latin typeface="+mn-ea"/>
              </a:rPr>
              <a:t>차원 추출</a:t>
            </a:r>
          </a:p>
        </p:txBody>
      </p:sp>
      <p:pic>
        <p:nvPicPr>
          <p:cNvPr id="37" name="Picture 38">
            <a:extLst>
              <a:ext uri="{FF2B5EF4-FFF2-40B4-BE49-F238E27FC236}">
                <a16:creationId xmlns:a16="http://schemas.microsoft.com/office/drawing/2014/main" id="{5AD0A825-ECB1-441F-A514-84E43354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0" y="2239839"/>
            <a:ext cx="10862860" cy="176616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9">
            <a:extLst>
              <a:ext uri="{FF2B5EF4-FFF2-40B4-BE49-F238E27FC236}">
                <a16:creationId xmlns:a16="http://schemas.microsoft.com/office/drawing/2014/main" id="{87CC307B-5991-40AF-88EF-78A251A7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7" y="3429000"/>
            <a:ext cx="10795000" cy="26797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942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50" name="Title 2">
            <a:extLst>
              <a:ext uri="{FF2B5EF4-FFF2-40B4-BE49-F238E27FC236}">
                <a16:creationId xmlns:a16="http://schemas.microsoft.com/office/drawing/2014/main" id="{5CCBA4E2-CE00-7C4F-8195-B4F26A67D37B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DC6738-3A55-4F44-AF1C-BED3DA39C722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CE0A4A-33F9-704E-B05D-852394EDF98A}"/>
              </a:ext>
            </a:extLst>
          </p:cNvPr>
          <p:cNvSpPr txBox="1"/>
          <p:nvPr/>
        </p:nvSpPr>
        <p:spPr>
          <a:xfrm>
            <a:off x="728170" y="1801311"/>
            <a:ext cx="4647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를 이용해 </a:t>
            </a:r>
            <a:r>
              <a:rPr lang="en-US" altLang="ko-KR" sz="1200" dirty="0">
                <a:latin typeface="+mn-ea"/>
              </a:rPr>
              <a:t>Mel-spectrogram</a:t>
            </a:r>
            <a:r>
              <a:rPr lang="ko-KR" altLang="en-US" sz="1200" dirty="0">
                <a:latin typeface="+mn-ea"/>
              </a:rPr>
              <a:t>의 특징 맵 추출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개 블록 중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 </a:t>
            </a:r>
            <a:r>
              <a:rPr lang="ko-KR" altLang="en-US" sz="1200" dirty="0">
                <a:latin typeface="+mn-ea"/>
              </a:rPr>
              <a:t>사용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56x56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256</a:t>
            </a:r>
            <a:r>
              <a:rPr lang="ko-KR" altLang="en-US" sz="1200" dirty="0">
                <a:latin typeface="+mn-ea"/>
              </a:rPr>
              <a:t>개 특징 맵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5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14x14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512</a:t>
            </a:r>
            <a:r>
              <a:rPr lang="ko-KR" altLang="en-US" sz="1200" dirty="0">
                <a:latin typeface="+mn-ea"/>
              </a:rPr>
              <a:t>개 특징 맵 생성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59732E-40D1-4061-9085-0D93731C5828}"/>
              </a:ext>
            </a:extLst>
          </p:cNvPr>
          <p:cNvGrpSpPr/>
          <p:nvPr/>
        </p:nvGrpSpPr>
        <p:grpSpPr>
          <a:xfrm>
            <a:off x="6128562" y="1253843"/>
            <a:ext cx="5332873" cy="2426874"/>
            <a:chOff x="6122920" y="1400408"/>
            <a:chExt cx="5332873" cy="2426874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132CD46A-2EA4-4CB5-9A6F-C5F52B0FB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920" y="1400408"/>
              <a:ext cx="5332873" cy="24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0259BD6-E891-4ED1-A02F-286404D056C3}"/>
                </a:ext>
              </a:extLst>
            </p:cNvPr>
            <p:cNvSpPr/>
            <p:nvPr/>
          </p:nvSpPr>
          <p:spPr>
            <a:xfrm>
              <a:off x="10125730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85478A2-E9EA-49D9-8FC1-E114F15CDF45}"/>
                </a:ext>
              </a:extLst>
            </p:cNvPr>
            <p:cNvSpPr/>
            <p:nvPr/>
          </p:nvSpPr>
          <p:spPr>
            <a:xfrm>
              <a:off x="7984614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 descr="가구, 커튼이(가) 표시된 사진&#10;&#10;자동 생성된 설명">
            <a:extLst>
              <a:ext uri="{FF2B5EF4-FFF2-40B4-BE49-F238E27FC236}">
                <a16:creationId xmlns:a16="http://schemas.microsoft.com/office/drawing/2014/main" id="{30281E65-9292-4779-A05C-EC14B88E4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9" y="3798443"/>
            <a:ext cx="2414292" cy="235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A1D7AD2E-7056-4A34-9F34-7E699455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57" y="4095317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12">
            <a:extLst>
              <a:ext uri="{FF2B5EF4-FFF2-40B4-BE49-F238E27FC236}">
                <a16:creationId xmlns:a16="http://schemas.microsoft.com/office/drawing/2014/main" id="{F39CEDB8-D1B8-45E8-A1D6-FB48BB90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02" y="4096630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81CF3F2-CF37-4F6B-BD31-7585DBC321FA}"/>
              </a:ext>
            </a:extLst>
          </p:cNvPr>
          <p:cNvSpPr txBox="1"/>
          <p:nvPr/>
        </p:nvSpPr>
        <p:spPr>
          <a:xfrm>
            <a:off x="1568993" y="6127073"/>
            <a:ext cx="141580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Mel-spectrogram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07C56-30C3-4E72-B04B-C4A91E444D18}"/>
              </a:ext>
            </a:extLst>
          </p:cNvPr>
          <p:cNvSpPr txBox="1"/>
          <p:nvPr/>
        </p:nvSpPr>
        <p:spPr>
          <a:xfrm>
            <a:off x="4670383" y="6127073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Block3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598A4B-833A-4D51-9F6C-6F75AAA7A352}"/>
              </a:ext>
            </a:extLst>
          </p:cNvPr>
          <p:cNvSpPr txBox="1"/>
          <p:nvPr/>
        </p:nvSpPr>
        <p:spPr>
          <a:xfrm>
            <a:off x="8574577" y="6137216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Block5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F118C82B-50CC-423F-AA74-9A0BDC29F0AE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5400000">
            <a:off x="6822226" y="2763871"/>
            <a:ext cx="415913" cy="2249604"/>
          </a:xfrm>
          <a:prstGeom prst="curvedConnector3">
            <a:avLst>
              <a:gd name="adj1" fmla="val 50000"/>
            </a:avLst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4341910D-C589-48EB-962C-0EF88430DA5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rot="5400000">
            <a:off x="9827868" y="3627085"/>
            <a:ext cx="414600" cy="521865"/>
          </a:xfrm>
          <a:prstGeom prst="curvedConnector3">
            <a:avLst/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41515B-7D3D-4C08-95B6-807315249B3B}"/>
              </a:ext>
            </a:extLst>
          </p:cNvPr>
          <p:cNvSpPr txBox="1"/>
          <p:nvPr/>
        </p:nvSpPr>
        <p:spPr>
          <a:xfrm>
            <a:off x="7915279" y="1010691"/>
            <a:ext cx="3717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https://www.nature.com/articles/s41598-020-73287-7</a:t>
            </a:r>
          </a:p>
        </p:txBody>
      </p:sp>
    </p:spTree>
    <p:extLst>
      <p:ext uri="{BB962C8B-B14F-4D97-AF65-F5344CB8AC3E}">
        <p14:creationId xmlns:p14="http://schemas.microsoft.com/office/powerpoint/2010/main" val="131671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3024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5" name="Title 2">
            <a:extLst>
              <a:ext uri="{FF2B5EF4-FFF2-40B4-BE49-F238E27FC236}">
                <a16:creationId xmlns:a16="http://schemas.microsoft.com/office/drawing/2014/main" id="{E18D6813-61F4-43B1-AF61-44FD1F70F3E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68E636-0D90-4528-AD33-96CCA9AE57D5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C6710D-A931-40B9-9432-A18A812A255A}"/>
              </a:ext>
            </a:extLst>
          </p:cNvPr>
          <p:cNvSpPr txBox="1"/>
          <p:nvPr/>
        </p:nvSpPr>
        <p:spPr>
          <a:xfrm>
            <a:off x="728170" y="1801311"/>
            <a:ext cx="55063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</a:t>
            </a:r>
            <a:r>
              <a:rPr lang="ko-KR" altLang="en-US" sz="1200" dirty="0">
                <a:latin typeface="+mn-ea"/>
              </a:rPr>
              <a:t>을 </a:t>
            </a:r>
            <a:r>
              <a:rPr lang="en-US" altLang="ko-KR" sz="1200" dirty="0">
                <a:latin typeface="+mn-ea"/>
              </a:rPr>
              <a:t>GAP(Global Average Pooling)</a:t>
            </a:r>
            <a:r>
              <a:rPr lang="ko-KR" altLang="en-US" sz="1200" dirty="0">
                <a:latin typeface="+mn-ea"/>
              </a:rPr>
              <a:t>을 통해 특징 벡터로 변환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1x1x256, 5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1x1x512 </a:t>
            </a:r>
            <a:r>
              <a:rPr lang="ko-KR" altLang="en-US" sz="1200" dirty="0">
                <a:latin typeface="+mn-ea"/>
              </a:rPr>
              <a:t>모양의 벡터 추출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3255AF9-A678-4D52-B48A-F938A8AAE8FC}"/>
              </a:ext>
            </a:extLst>
          </p:cNvPr>
          <p:cNvGrpSpPr/>
          <p:nvPr/>
        </p:nvGrpSpPr>
        <p:grpSpPr>
          <a:xfrm>
            <a:off x="7411265" y="1439499"/>
            <a:ext cx="3581011" cy="1101358"/>
            <a:chOff x="6091443" y="1753878"/>
            <a:chExt cx="3581011" cy="110135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E9229D5-D6F1-4A3C-A628-182C97D7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3878"/>
              <a:ext cx="3576454" cy="1101358"/>
            </a:xfrm>
            <a:prstGeom prst="rect">
              <a:avLst/>
            </a:prstGeom>
          </p:spPr>
        </p:pic>
        <p:pic>
          <p:nvPicPr>
            <p:cNvPr id="90" name="그림 89" descr="가구, 커튼이(가) 표시된 사진&#10;&#10;자동 생성된 설명">
              <a:extLst>
                <a:ext uri="{FF2B5EF4-FFF2-40B4-BE49-F238E27FC236}">
                  <a16:creationId xmlns:a16="http://schemas.microsoft.com/office/drawing/2014/main" id="{C30992F6-98F3-4492-8839-608EB40A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443" y="1770744"/>
              <a:ext cx="849012" cy="8271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1" name="그림 5">
            <a:extLst>
              <a:ext uri="{FF2B5EF4-FFF2-40B4-BE49-F238E27FC236}">
                <a16:creationId xmlns:a16="http://schemas.microsoft.com/office/drawing/2014/main" id="{31C79533-63DF-41DA-B947-CA27B5851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62" y="3075884"/>
            <a:ext cx="9482527" cy="158065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D0595E9-CDE7-4B10-AF3C-193726CC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34" y="4471272"/>
            <a:ext cx="9307642" cy="151934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702BA2BD-77DB-444D-B65A-D5B37BD5A426}"/>
              </a:ext>
            </a:extLst>
          </p:cNvPr>
          <p:cNvSpPr txBox="1">
            <a:spLocks/>
          </p:cNvSpPr>
          <p:nvPr/>
        </p:nvSpPr>
        <p:spPr>
          <a:xfrm>
            <a:off x="10280397" y="4659222"/>
            <a:ext cx="1549244" cy="1502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+mn-ea"/>
              </a:rPr>
              <a:t>▲ ︎3번째 블록 추출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>
              <a:latin typeface="맑은 고딕"/>
              <a:ea typeface="맑은 고딕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sz="1200" dirty="0">
                <a:ea typeface="+mn-lt"/>
                <a:cs typeface="+mn-lt"/>
              </a:rPr>
              <a:t>◀ </a:t>
            </a:r>
            <a:r>
              <a:rPr lang="ko-KR" altLang="en-US" sz="1200" dirty="0">
                <a:latin typeface="+mn-ea"/>
              </a:rPr>
              <a:t>5번째 블록 추출</a:t>
            </a:r>
            <a:endParaRPr lang="ko-K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01528C-FE22-44B9-AE6B-25228569FD1C}"/>
              </a:ext>
            </a:extLst>
          </p:cNvPr>
          <p:cNvSpPr txBox="1"/>
          <p:nvPr/>
        </p:nvSpPr>
        <p:spPr>
          <a:xfrm>
            <a:off x="7293714" y="2568465"/>
            <a:ext cx="44316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7"/>
              </a:rPr>
              <a:t>https://www.comworld.co.kr/news/articleView.html?idxno=50015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28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6627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8E05249D-F250-4070-A5BD-86FFC33A0B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BDEC83-6834-4E76-A8B7-C7013B41DD6D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BB8256-EFF5-48DA-AD37-DCC295E3A5D2}"/>
              </a:ext>
            </a:extLst>
          </p:cNvPr>
          <p:cNvSpPr txBox="1"/>
          <p:nvPr/>
        </p:nvSpPr>
        <p:spPr>
          <a:xfrm>
            <a:off x="728169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딥러닝</a:t>
            </a:r>
            <a:r>
              <a:rPr lang="ko-KR" altLang="en-US" sz="1200" dirty="0">
                <a:latin typeface="+mn-ea"/>
              </a:rPr>
              <a:t> 비지도 학습을 이용해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Mel-</a:t>
            </a:r>
            <a:r>
              <a:rPr lang="en-US" altLang="ko-KR" sz="1200" dirty="0" err="1">
                <a:latin typeface="+mn-ea"/>
              </a:rPr>
              <a:t>specrtogram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ko-KR" altLang="en-US" sz="1200" dirty="0">
                <a:latin typeface="+mn-ea"/>
              </a:rPr>
              <a:t> 추출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 기준 약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천개의 데이터로 학습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진행 후 모델 예측 결과 확인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학습된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부분만 분리한 뒤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가 출력한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잠재벡터를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각 음원의 특성으로 활용함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E64BFE7-48AC-44A1-8A87-086894C8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32" y="1564082"/>
            <a:ext cx="4394200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ounded Rectangle 40">
            <a:extLst>
              <a:ext uri="{FF2B5EF4-FFF2-40B4-BE49-F238E27FC236}">
                <a16:creationId xmlns:a16="http://schemas.microsoft.com/office/drawing/2014/main" id="{6026EFA9-1568-4B04-BC17-07679056A54F}"/>
              </a:ext>
            </a:extLst>
          </p:cNvPr>
          <p:cNvSpPr/>
          <p:nvPr/>
        </p:nvSpPr>
        <p:spPr>
          <a:xfrm>
            <a:off x="6675886" y="1584629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ounded Rectangle 42">
            <a:extLst>
              <a:ext uri="{FF2B5EF4-FFF2-40B4-BE49-F238E27FC236}">
                <a16:creationId xmlns:a16="http://schemas.microsoft.com/office/drawing/2014/main" id="{E550E92A-8430-42A6-98C9-6007649C453C}"/>
              </a:ext>
            </a:extLst>
          </p:cNvPr>
          <p:cNvSpPr/>
          <p:nvPr/>
        </p:nvSpPr>
        <p:spPr>
          <a:xfrm>
            <a:off x="6675886" y="3979302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8" name="Right Arrow 43">
            <a:extLst>
              <a:ext uri="{FF2B5EF4-FFF2-40B4-BE49-F238E27FC236}">
                <a16:creationId xmlns:a16="http://schemas.microsoft.com/office/drawing/2014/main" id="{1BA7CB21-F660-406B-B197-EE1E90B42BB7}"/>
              </a:ext>
            </a:extLst>
          </p:cNvPr>
          <p:cNvSpPr/>
          <p:nvPr/>
        </p:nvSpPr>
        <p:spPr>
          <a:xfrm>
            <a:off x="2295389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ight Arrow 47">
            <a:extLst>
              <a:ext uri="{FF2B5EF4-FFF2-40B4-BE49-F238E27FC236}">
                <a16:creationId xmlns:a16="http://schemas.microsoft.com/office/drawing/2014/main" id="{99A062E9-6522-4005-976F-B0D760A7B348}"/>
              </a:ext>
            </a:extLst>
          </p:cNvPr>
          <p:cNvSpPr/>
          <p:nvPr/>
        </p:nvSpPr>
        <p:spPr>
          <a:xfrm>
            <a:off x="4357652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0" name="Picture 48">
            <a:extLst>
              <a:ext uri="{FF2B5EF4-FFF2-40B4-BE49-F238E27FC236}">
                <a16:creationId xmlns:a16="http://schemas.microsoft.com/office/drawing/2014/main" id="{FAB4B812-62C0-48F3-A040-E403BE2B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50" y="1642502"/>
            <a:ext cx="2108200" cy="23368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rapezoid 49">
            <a:extLst>
              <a:ext uri="{FF2B5EF4-FFF2-40B4-BE49-F238E27FC236}">
                <a16:creationId xmlns:a16="http://schemas.microsoft.com/office/drawing/2014/main" id="{356AAE2E-91AF-427F-9CB2-8769F3931272}"/>
              </a:ext>
            </a:extLst>
          </p:cNvPr>
          <p:cNvSpPr/>
          <p:nvPr/>
        </p:nvSpPr>
        <p:spPr>
          <a:xfrm>
            <a:off x="505406" y="4296298"/>
            <a:ext cx="5848443" cy="483393"/>
          </a:xfrm>
          <a:prstGeom prst="trapezoid">
            <a:avLst>
              <a:gd name="adj" fmla="val 340406"/>
            </a:avLst>
          </a:prstGeom>
          <a:gradFill flip="none" rotWithShape="1">
            <a:gsLst>
              <a:gs pos="0">
                <a:srgbClr val="4D577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2" name="Picture 50">
            <a:extLst>
              <a:ext uri="{FF2B5EF4-FFF2-40B4-BE49-F238E27FC236}">
                <a16:creationId xmlns:a16="http://schemas.microsoft.com/office/drawing/2014/main" id="{9000CD5C-0666-477C-A8A4-74B074C8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7" y="4667556"/>
            <a:ext cx="1689100" cy="1663700"/>
          </a:xfrm>
          <a:prstGeom prst="rect">
            <a:avLst/>
          </a:prstGeom>
        </p:spPr>
      </p:pic>
      <p:pic>
        <p:nvPicPr>
          <p:cNvPr id="73" name="Picture 71">
            <a:extLst>
              <a:ext uri="{FF2B5EF4-FFF2-40B4-BE49-F238E27FC236}">
                <a16:creationId xmlns:a16="http://schemas.microsoft.com/office/drawing/2014/main" id="{8CE7D047-BDAD-4F99-81DA-BE632861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285" y="4667556"/>
            <a:ext cx="1676400" cy="1651000"/>
          </a:xfrm>
          <a:prstGeom prst="rect">
            <a:avLst/>
          </a:prstGeom>
        </p:spPr>
      </p:pic>
      <p:pic>
        <p:nvPicPr>
          <p:cNvPr id="74" name="Picture 72">
            <a:extLst>
              <a:ext uri="{FF2B5EF4-FFF2-40B4-BE49-F238E27FC236}">
                <a16:creationId xmlns:a16="http://schemas.microsoft.com/office/drawing/2014/main" id="{5BB9C332-0C00-43A1-8C3C-C8472B0E9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263" y="4680256"/>
            <a:ext cx="1663700" cy="1651000"/>
          </a:xfrm>
          <a:prstGeom prst="rect">
            <a:avLst/>
          </a:prstGeom>
        </p:spPr>
      </p:pic>
      <p:pic>
        <p:nvPicPr>
          <p:cNvPr id="75" name="Picture 73">
            <a:extLst>
              <a:ext uri="{FF2B5EF4-FFF2-40B4-BE49-F238E27FC236}">
                <a16:creationId xmlns:a16="http://schemas.microsoft.com/office/drawing/2014/main" id="{B84CE5E2-2142-4B8F-A518-B993919A3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656" y="4086991"/>
            <a:ext cx="2926811" cy="28595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3BE861F-562E-4463-8C0B-E42DF61D0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4921324" y="3739793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7" name="Group 77">
            <a:extLst>
              <a:ext uri="{FF2B5EF4-FFF2-40B4-BE49-F238E27FC236}">
                <a16:creationId xmlns:a16="http://schemas.microsoft.com/office/drawing/2014/main" id="{E0F43E36-1133-4910-ABAF-5936E2B8B8B1}"/>
              </a:ext>
            </a:extLst>
          </p:cNvPr>
          <p:cNvGrpSpPr/>
          <p:nvPr/>
        </p:nvGrpSpPr>
        <p:grpSpPr>
          <a:xfrm>
            <a:off x="11552651" y="2078310"/>
            <a:ext cx="377026" cy="1261679"/>
            <a:chOff x="6220854" y="3405876"/>
            <a:chExt cx="377026" cy="1261679"/>
          </a:xfrm>
        </p:grpSpPr>
        <p:sp>
          <p:nvSpPr>
            <p:cNvPr id="78" name="Rounded Rectangle 78">
              <a:extLst>
                <a:ext uri="{FF2B5EF4-FFF2-40B4-BE49-F238E27FC236}">
                  <a16:creationId xmlns:a16="http://schemas.microsoft.com/office/drawing/2014/main" id="{97C0A564-766B-4E9E-8131-C8F266EBDEF6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BAAC3E-F82E-49D1-BBD7-9BB2B4A7CA5C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인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0" name="Right Arrow 76">
            <a:extLst>
              <a:ext uri="{FF2B5EF4-FFF2-40B4-BE49-F238E27FC236}">
                <a16:creationId xmlns:a16="http://schemas.microsoft.com/office/drawing/2014/main" id="{315C8633-D259-405C-A3F2-9B1FEC2A67FE}"/>
              </a:ext>
            </a:extLst>
          </p:cNvPr>
          <p:cNvSpPr/>
          <p:nvPr/>
        </p:nvSpPr>
        <p:spPr>
          <a:xfrm>
            <a:off x="11261074" y="2562019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DDA0D66-6050-4518-BE8A-E2BA07B2716B}"/>
              </a:ext>
            </a:extLst>
          </p:cNvPr>
          <p:cNvGrpSpPr/>
          <p:nvPr/>
        </p:nvGrpSpPr>
        <p:grpSpPr>
          <a:xfrm>
            <a:off x="11552651" y="4539408"/>
            <a:ext cx="377026" cy="1261679"/>
            <a:chOff x="6220854" y="3405876"/>
            <a:chExt cx="377026" cy="126167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084FA38-8C17-4297-831C-DD3AEB99AD5E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92EC4C-8768-40D0-8E01-54560B4079E4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4" name="Right Arrow 83">
            <a:extLst>
              <a:ext uri="{FF2B5EF4-FFF2-40B4-BE49-F238E27FC236}">
                <a16:creationId xmlns:a16="http://schemas.microsoft.com/office/drawing/2014/main" id="{636B201F-0AF2-430F-9BD5-172207667CAE}"/>
              </a:ext>
            </a:extLst>
          </p:cNvPr>
          <p:cNvSpPr/>
          <p:nvPr/>
        </p:nvSpPr>
        <p:spPr>
          <a:xfrm>
            <a:off x="11261074" y="5023117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278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023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203FD10B-B24E-41CC-9BE3-DFB80C5F0506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9A0EE-AB3F-47FF-B9EA-5CF52A857FD8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B0313-0F24-4458-83B5-C2D64D398E16}"/>
              </a:ext>
            </a:extLst>
          </p:cNvPr>
          <p:cNvSpPr txBox="1"/>
          <p:nvPr/>
        </p:nvSpPr>
        <p:spPr>
          <a:xfrm>
            <a:off x="728169" y="1801311"/>
            <a:ext cx="59420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en-US" altLang="ko-KR" sz="1200" dirty="0">
                <a:latin typeface="+mn-ea"/>
              </a:rPr>
              <a:t>(Latent vector)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그대로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주성분분석</a:t>
            </a:r>
            <a:r>
              <a:rPr lang="en-US" altLang="ko-KR" sz="1200" dirty="0">
                <a:latin typeface="+mn-ea"/>
              </a:rPr>
              <a:t>(PCA)</a:t>
            </a:r>
            <a:r>
              <a:rPr lang="ko-KR" altLang="en-US" sz="1200" dirty="0">
                <a:latin typeface="+mn-ea"/>
              </a:rPr>
              <a:t>을 통해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차원으로 차원을 축소한 뒤 활용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D6128C81-AA5A-4EF5-9291-22F0494E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1" y="2575318"/>
            <a:ext cx="10102166" cy="145525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178FB32F-D635-46B9-8CB2-61E28F470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005" y="4233118"/>
            <a:ext cx="8734305" cy="2135555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818130A2-016C-4009-A450-C64462E9D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42" y="3506853"/>
            <a:ext cx="5039457" cy="92653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3F2E2262-38B4-4CD1-9238-6B6BB91FE8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9251379" y="3148721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28364E2E-08D4-4496-8CE4-0E07C000E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7986782" y="4131215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7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383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3A4DA183-F65E-4708-B8F2-3846441FAD0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292605-EFD1-4F60-BE55-6485DC30B945}"/>
              </a:ext>
            </a:extLst>
          </p:cNvPr>
          <p:cNvSpPr txBox="1"/>
          <p:nvPr/>
        </p:nvSpPr>
        <p:spPr>
          <a:xfrm>
            <a:off x="505951" y="1379899"/>
            <a:ext cx="36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유사도 측정 방법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49D33E-D2D2-48A9-A874-1A676C38BC53}"/>
              </a:ext>
            </a:extLst>
          </p:cNvPr>
          <p:cNvSpPr txBox="1"/>
          <p:nvPr/>
        </p:nvSpPr>
        <p:spPr>
          <a:xfrm>
            <a:off x="728168" y="1801311"/>
            <a:ext cx="10082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각 </a:t>
            </a:r>
            <a:r>
              <a:rPr lang="ko-KR" altLang="en-US" sz="1200" b="1" dirty="0" err="1">
                <a:latin typeface="+mn-ea"/>
              </a:rPr>
              <a:t>벡터별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가지 유사도 지표 산출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유클리드 거리</a:t>
            </a:r>
            <a:r>
              <a:rPr lang="en-US" altLang="ko-KR" sz="1200" dirty="0">
                <a:latin typeface="+mn-ea"/>
              </a:rPr>
              <a:t>(Euclidean Distance)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직선 거리를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코사인 유사도</a:t>
            </a:r>
            <a:r>
              <a:rPr lang="en-US" altLang="ko-KR" sz="1200" dirty="0">
                <a:latin typeface="+mn-ea"/>
              </a:rPr>
              <a:t>(Cosine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벡터가 이루는 각도를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피어슨</a:t>
            </a:r>
            <a:r>
              <a:rPr lang="ko-KR" altLang="en-US" sz="1200" dirty="0">
                <a:latin typeface="+mn-ea"/>
              </a:rPr>
              <a:t> 유사도</a:t>
            </a:r>
            <a:r>
              <a:rPr lang="en-US" altLang="ko-KR" sz="1200" dirty="0">
                <a:latin typeface="+mn-ea"/>
              </a:rPr>
              <a:t>(Pearson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상관관계를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벡터의 평균으로 </a:t>
            </a:r>
            <a:r>
              <a:rPr lang="en-US" altLang="ko-KR" sz="1200" dirty="0">
                <a:latin typeface="+mn-ea"/>
              </a:rPr>
              <a:t>Normalization</a:t>
            </a:r>
            <a:r>
              <a:rPr lang="ko-KR" altLang="en-US" sz="1200" dirty="0">
                <a:latin typeface="+mn-ea"/>
              </a:rPr>
              <a:t> 후 코사인 유사도 산출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88E7255D-1F3E-4F98-A6C1-F9DE78E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0" y="1434391"/>
            <a:ext cx="4768788" cy="189477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D20BA284-E89F-41A8-B856-18BF654E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" y="3540777"/>
            <a:ext cx="5658052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45F7F390-27D3-4FD3-A8DB-8CE1AE64A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80" y="3521383"/>
            <a:ext cx="4758444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0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742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FBD0362-AA2C-4B73-861E-3EB48876AA2C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794731-CF57-41EB-8C55-AA52104150CE}"/>
              </a:ext>
            </a:extLst>
          </p:cNvPr>
          <p:cNvSpPr txBox="1"/>
          <p:nvPr/>
        </p:nvSpPr>
        <p:spPr>
          <a:xfrm>
            <a:off x="728169" y="1801311"/>
            <a:ext cx="5816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음원 전체 길이 활용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샘플음원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평균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대비 유사음원과의 유사도 </a:t>
            </a:r>
            <a:r>
              <a:rPr lang="ko-KR" altLang="en-US" sz="1200" dirty="0" err="1">
                <a:latin typeface="+mn-ea"/>
              </a:rPr>
              <a:t>변화량</a:t>
            </a:r>
            <a:r>
              <a:rPr lang="ko-KR" altLang="en-US" sz="1200" dirty="0">
                <a:latin typeface="+mn-ea"/>
              </a:rPr>
              <a:t> 크기 측정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04BC70AB-91E0-480F-8C76-842A28244354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E2CA9662-E288-4BF6-B08D-3D34A3B8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06" y="814031"/>
            <a:ext cx="4362314" cy="564886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3CA43D5C-56B8-417D-93EC-E72068260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3" y="2388651"/>
            <a:ext cx="4865930" cy="124544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37B9FFB-3EFA-4A05-B908-DED5EA4C0D38}"/>
              </a:ext>
            </a:extLst>
          </p:cNvPr>
          <p:cNvSpPr txBox="1"/>
          <p:nvPr/>
        </p:nvSpPr>
        <p:spPr>
          <a:xfrm>
            <a:off x="728169" y="3824983"/>
            <a:ext cx="51084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(30</a:t>
            </a:r>
            <a:r>
              <a:rPr lang="ko-KR" altLang="en-US" sz="1200" b="1" dirty="0">
                <a:latin typeface="+mn-ea"/>
              </a:rPr>
              <a:t>초 길이 음원 활용 </a:t>
            </a:r>
            <a:r>
              <a:rPr lang="en-US" altLang="ko-KR" sz="1200" b="1" dirty="0">
                <a:latin typeface="+mn-ea"/>
              </a:rPr>
              <a:t>–</a:t>
            </a:r>
            <a:r>
              <a:rPr lang="ko-KR" altLang="en-US" sz="1200" b="1" dirty="0">
                <a:latin typeface="+mn-ea"/>
              </a:rPr>
              <a:t> 구간 단위 측정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음원별</a:t>
            </a:r>
            <a:r>
              <a:rPr lang="ko-KR" altLang="en-US" sz="1200" dirty="0">
                <a:latin typeface="+mn-ea"/>
              </a:rPr>
              <a:t> 비교를 위한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점 만점의</a:t>
            </a:r>
            <a:r>
              <a:rPr lang="en-US" altLang="ko-KR" sz="1200" dirty="0">
                <a:latin typeface="+mn-ea"/>
              </a:rPr>
              <a:t> Score</a:t>
            </a:r>
            <a:r>
              <a:rPr lang="ko-KR" altLang="en-US" sz="1200" dirty="0">
                <a:latin typeface="+mn-ea"/>
              </a:rPr>
              <a:t> 산출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8" name="Picture 6">
            <a:extLst>
              <a:ext uri="{FF2B5EF4-FFF2-40B4-BE49-F238E27FC236}">
                <a16:creationId xmlns:a16="http://schemas.microsoft.com/office/drawing/2014/main" id="{084F6898-D554-44B7-B6FD-7AA3411B5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03" y="4427082"/>
            <a:ext cx="5816600" cy="10668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884E211-2DEF-47F8-9619-0CCE10973AC1}"/>
              </a:ext>
            </a:extLst>
          </p:cNvPr>
          <p:cNvSpPr txBox="1"/>
          <p:nvPr/>
        </p:nvSpPr>
        <p:spPr>
          <a:xfrm>
            <a:off x="728169" y="5638793"/>
            <a:ext cx="510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특정 음원의 특정 구간 입력 시</a:t>
            </a:r>
            <a:r>
              <a:rPr lang="en-US" altLang="ko-KR" sz="1200" dirty="0">
                <a:latin typeface="+mn-ea"/>
              </a:rPr>
              <a:t> Score </a:t>
            </a:r>
            <a:r>
              <a:rPr lang="ko-KR" altLang="en-US" sz="1200" dirty="0">
                <a:latin typeface="+mn-ea"/>
              </a:rPr>
              <a:t>산출 화면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오른쪽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참조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57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1026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9C0AFBD-77FE-44D7-8A7F-959AF37705A8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A5ECD2-3E34-4A9D-8D14-88CA8548D581}"/>
              </a:ext>
            </a:extLst>
          </p:cNvPr>
          <p:cNvSpPr txBox="1"/>
          <p:nvPr/>
        </p:nvSpPr>
        <p:spPr>
          <a:xfrm>
            <a:off x="728169" y="1801311"/>
            <a:ext cx="6452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최종 </a:t>
            </a:r>
            <a:r>
              <a:rPr lang="en-US" altLang="ko-KR" sz="1200" b="1" dirty="0">
                <a:latin typeface="+mn-ea"/>
              </a:rPr>
              <a:t>Score</a:t>
            </a:r>
            <a:r>
              <a:rPr lang="ko-KR" altLang="en-US" sz="1200" b="1" dirty="0">
                <a:latin typeface="+mn-ea"/>
              </a:rPr>
              <a:t> 산출 및 종합 결과 시각화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산출된 음원 구간별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바탕으로 유사도 상위 </a:t>
            </a:r>
            <a:r>
              <a:rPr lang="ko-KR" altLang="en-US" sz="1200" dirty="0" err="1">
                <a:latin typeface="+mn-ea"/>
              </a:rPr>
              <a:t>음원정보</a:t>
            </a:r>
            <a:r>
              <a:rPr lang="ko-KR" altLang="en-US" sz="1200" dirty="0">
                <a:latin typeface="+mn-ea"/>
              </a:rPr>
              <a:t> 추출 및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유사도 평균치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구간 최대치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최대치 구간 정보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매칭횟수비율 정보 출력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B590BC1A-B23B-49C1-9697-725764CBC72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0DFAF5-BB70-4304-9566-1F60BF8BA79F}"/>
              </a:ext>
            </a:extLst>
          </p:cNvPr>
          <p:cNvSpPr txBox="1"/>
          <p:nvPr/>
        </p:nvSpPr>
        <p:spPr>
          <a:xfrm>
            <a:off x="728169" y="2635497"/>
            <a:ext cx="51084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유사도 평균치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산출 시 적용 기준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미만 제외</a:t>
            </a:r>
            <a:r>
              <a:rPr lang="en-US" altLang="ko-KR" sz="1200" dirty="0">
                <a:latin typeface="+mn-ea"/>
              </a:rPr>
              <a:t>(200</a:t>
            </a:r>
            <a:r>
              <a:rPr lang="ko-KR" altLang="en-US" sz="1200" dirty="0">
                <a:latin typeface="+mn-ea"/>
              </a:rPr>
              <a:t>점 만점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이상 건 중 구간별 상위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개까지만</a:t>
            </a:r>
            <a:r>
              <a:rPr lang="ko-KR" altLang="en-US" sz="1200" dirty="0">
                <a:latin typeface="+mn-ea"/>
              </a:rPr>
              <a:t> 반영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E6A8B532-38C9-4F04-BB46-15D95E8C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87" y="1216648"/>
            <a:ext cx="5452848" cy="5226823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A1260302-D479-4B3E-A05F-FBD2EA7E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" y="3495078"/>
            <a:ext cx="5034225" cy="294839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Rounded Rectangle 36">
            <a:extLst>
              <a:ext uri="{FF2B5EF4-FFF2-40B4-BE49-F238E27FC236}">
                <a16:creationId xmlns:a16="http://schemas.microsoft.com/office/drawing/2014/main" id="{A97047BD-15E5-4DB1-A672-243628ABF844}"/>
              </a:ext>
            </a:extLst>
          </p:cNvPr>
          <p:cNvSpPr/>
          <p:nvPr/>
        </p:nvSpPr>
        <p:spPr>
          <a:xfrm>
            <a:off x="649558" y="4615077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0" name="Rounded Rectangle 40">
            <a:extLst>
              <a:ext uri="{FF2B5EF4-FFF2-40B4-BE49-F238E27FC236}">
                <a16:creationId xmlns:a16="http://schemas.microsoft.com/office/drawing/2014/main" id="{F11C70B1-5B2A-4006-8943-BA15463E6A58}"/>
              </a:ext>
            </a:extLst>
          </p:cNvPr>
          <p:cNvSpPr/>
          <p:nvPr/>
        </p:nvSpPr>
        <p:spPr>
          <a:xfrm>
            <a:off x="649558" y="5503100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1" name="Group 42">
            <a:extLst>
              <a:ext uri="{FF2B5EF4-FFF2-40B4-BE49-F238E27FC236}">
                <a16:creationId xmlns:a16="http://schemas.microsoft.com/office/drawing/2014/main" id="{D29B440A-1800-4F08-ABCD-58E348E5FD9F}"/>
              </a:ext>
            </a:extLst>
          </p:cNvPr>
          <p:cNvGrpSpPr/>
          <p:nvPr/>
        </p:nvGrpSpPr>
        <p:grpSpPr>
          <a:xfrm>
            <a:off x="4205953" y="4522513"/>
            <a:ext cx="1058460" cy="328805"/>
            <a:chOff x="5592562" y="3570161"/>
            <a:chExt cx="1058460" cy="328805"/>
          </a:xfrm>
        </p:grpSpPr>
        <p:sp>
          <p:nvSpPr>
            <p:cNvPr id="72" name="Rounded Rectangle 43">
              <a:extLst>
                <a:ext uri="{FF2B5EF4-FFF2-40B4-BE49-F238E27FC236}">
                  <a16:creationId xmlns:a16="http://schemas.microsoft.com/office/drawing/2014/main" id="{A3999B22-60E7-4B67-99AB-BF3817FF0009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D6139C-06A5-45D5-BBDC-3429E3FDC47B}"/>
                </a:ext>
              </a:extLst>
            </p:cNvPr>
            <p:cNvSpPr txBox="1"/>
            <p:nvPr/>
          </p:nvSpPr>
          <p:spPr>
            <a:xfrm>
              <a:off x="5592562" y="3616417"/>
              <a:ext cx="1055097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100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점 미만 제외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74" name="Group 48">
            <a:extLst>
              <a:ext uri="{FF2B5EF4-FFF2-40B4-BE49-F238E27FC236}">
                <a16:creationId xmlns:a16="http://schemas.microsoft.com/office/drawing/2014/main" id="{2AEC32D4-FB74-4435-BCE9-84101791B906}"/>
              </a:ext>
            </a:extLst>
          </p:cNvPr>
          <p:cNvGrpSpPr/>
          <p:nvPr/>
        </p:nvGrpSpPr>
        <p:grpSpPr>
          <a:xfrm>
            <a:off x="3256251" y="5419328"/>
            <a:ext cx="1058460" cy="328805"/>
            <a:chOff x="5592562" y="3570161"/>
            <a:chExt cx="1058460" cy="328805"/>
          </a:xfrm>
        </p:grpSpPr>
        <p:sp>
          <p:nvSpPr>
            <p:cNvPr id="75" name="Rounded Rectangle 49">
              <a:extLst>
                <a:ext uri="{FF2B5EF4-FFF2-40B4-BE49-F238E27FC236}">
                  <a16:creationId xmlns:a16="http://schemas.microsoft.com/office/drawing/2014/main" id="{E73D215A-6753-42A4-8581-917C8ED8E202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E85607F-F75E-4E43-9739-0078CC45B5E1}"/>
                </a:ext>
              </a:extLst>
            </p:cNvPr>
            <p:cNvSpPr txBox="1"/>
            <p:nvPr/>
          </p:nvSpPr>
          <p:spPr>
            <a:xfrm>
              <a:off x="5592562" y="3616417"/>
              <a:ext cx="1042273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상위 </a:t>
              </a:r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5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개만 반영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51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4630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3B1135F-341C-4E54-810C-BF90194483AC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밀도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DBSCAN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6B36A9-DD53-475E-BA8E-5642ACF43544}"/>
              </a:ext>
            </a:extLst>
          </p:cNvPr>
          <p:cNvSpPr txBox="1"/>
          <p:nvPr/>
        </p:nvSpPr>
        <p:spPr>
          <a:xfrm>
            <a:off x="728169" y="1801311"/>
            <a:ext cx="563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중심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(K-Means)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vs. </a:t>
            </a:r>
            <a:r>
              <a:rPr lang="ko-KR" altLang="en-US" sz="1200" b="1" dirty="0">
                <a:latin typeface="+mn-ea"/>
              </a:rPr>
              <a:t>밀도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(DBSCAN)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중심 기반</a:t>
            </a:r>
            <a:r>
              <a:rPr lang="en-US" altLang="ko-KR" sz="1200" dirty="0">
                <a:latin typeface="+mn-ea"/>
              </a:rPr>
              <a:t>(Center-based)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특정 중심점을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 기준</a:t>
            </a:r>
            <a:r>
              <a:rPr lang="ko-KR" altLang="en-US" sz="1200" dirty="0">
                <a:latin typeface="+mn-ea"/>
              </a:rPr>
              <a:t>으로 분포할 것이라는 가정에 기반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밀도 기반</a:t>
            </a:r>
            <a:r>
              <a:rPr lang="en-US" altLang="ko-KR" sz="1200" dirty="0">
                <a:latin typeface="+mn-ea"/>
              </a:rPr>
              <a:t>(Density-based)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서로 근접하게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분포할 것이라는 가정에 기반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0" name="Title 2">
            <a:extLst>
              <a:ext uri="{FF2B5EF4-FFF2-40B4-BE49-F238E27FC236}">
                <a16:creationId xmlns:a16="http://schemas.microsoft.com/office/drawing/2014/main" id="{E51DC923-F358-44F2-826D-0ED69D323A4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680EA2-1CEA-4C8C-8DF9-7DA37510AAD1}"/>
              </a:ext>
            </a:extLst>
          </p:cNvPr>
          <p:cNvSpPr txBox="1"/>
          <p:nvPr/>
        </p:nvSpPr>
        <p:spPr>
          <a:xfrm>
            <a:off x="728169" y="3173481"/>
            <a:ext cx="8092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</a:t>
            </a:r>
            <a:r>
              <a:rPr lang="ko-KR" altLang="en-US" sz="1200" b="1" dirty="0">
                <a:latin typeface="+mn-ea"/>
              </a:rPr>
              <a:t>의 주요 특징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K-Means</a:t>
            </a:r>
            <a:r>
              <a:rPr lang="ko-KR" altLang="en-US" sz="1200" dirty="0">
                <a:latin typeface="+mn-ea"/>
              </a:rPr>
              <a:t>와 달리 클러스터수를 지정할 필요가 없고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알고리즘이 자동으로 클러스터의 수를 찾음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원모양이</a:t>
            </a:r>
            <a:r>
              <a:rPr lang="ko-KR" altLang="en-US" sz="1200" dirty="0">
                <a:latin typeface="+mn-ea"/>
              </a:rPr>
              <a:t> 아닌 </a:t>
            </a:r>
            <a:r>
              <a:rPr lang="ko-KR" altLang="en-US" sz="1200" dirty="0" err="1">
                <a:latin typeface="+mn-ea"/>
              </a:rPr>
              <a:t>불특정한</a:t>
            </a:r>
            <a:r>
              <a:rPr lang="ko-KR" altLang="en-US" sz="1200" dirty="0">
                <a:latin typeface="+mn-ea"/>
              </a:rPr>
              <a:t> 모양의 클러스터도 찾을 수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이상치에</a:t>
            </a:r>
            <a:r>
              <a:rPr lang="ko-KR" altLang="en-US" sz="1200" dirty="0">
                <a:latin typeface="+mn-ea"/>
              </a:rPr>
              <a:t> 의한 성능 하락 현상을 완화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47560DB0-87CC-4912-82F7-7C7EF1A1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0" y="1564082"/>
            <a:ext cx="5408376" cy="1818267"/>
          </a:xfrm>
          <a:prstGeom prst="rect">
            <a:avLst/>
          </a:prstGeom>
          <a:effectLst/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F7883A5-3305-440D-827B-745D4A79F015}"/>
              </a:ext>
            </a:extLst>
          </p:cNvPr>
          <p:cNvSpPr txBox="1"/>
          <p:nvPr/>
        </p:nvSpPr>
        <p:spPr>
          <a:xfrm>
            <a:off x="9025488" y="3314131"/>
            <a:ext cx="2675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4"/>
              </a:rPr>
              <a:t>https://untitledtblog.tistory.com/146</a:t>
            </a:r>
            <a:endParaRPr lang="en-US" sz="1000" dirty="0"/>
          </a:p>
        </p:txBody>
      </p:sp>
      <p:pic>
        <p:nvPicPr>
          <p:cNvPr id="94" name="Picture 3">
            <a:extLst>
              <a:ext uri="{FF2B5EF4-FFF2-40B4-BE49-F238E27FC236}">
                <a16:creationId xmlns:a16="http://schemas.microsoft.com/office/drawing/2014/main" id="{53CECB05-DC16-4B34-B157-19BC7723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7" y="4297101"/>
            <a:ext cx="4879192" cy="2196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5">
            <a:extLst>
              <a:ext uri="{FF2B5EF4-FFF2-40B4-BE49-F238E27FC236}">
                <a16:creationId xmlns:a16="http://schemas.microsoft.com/office/drawing/2014/main" id="{9404D633-66AD-4DBF-B7EC-C180447B2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81" y="4302874"/>
            <a:ext cx="3066242" cy="2196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75B5ACA-C190-403B-921F-9E82F20F7CED}"/>
              </a:ext>
            </a:extLst>
          </p:cNvPr>
          <p:cNvSpPr txBox="1"/>
          <p:nvPr/>
        </p:nvSpPr>
        <p:spPr>
          <a:xfrm>
            <a:off x="728169" y="4020974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 및 시각화</a:t>
            </a:r>
          </a:p>
        </p:txBody>
      </p:sp>
      <p:sp>
        <p:nvSpPr>
          <p:cNvPr id="97" name="Rounded Rectangle 37">
            <a:extLst>
              <a:ext uri="{FF2B5EF4-FFF2-40B4-BE49-F238E27FC236}">
                <a16:creationId xmlns:a16="http://schemas.microsoft.com/office/drawing/2014/main" id="{3F120B17-24A7-4781-9467-0D64A402F2B7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BBD51A4-62A4-4D72-8BCD-B5E367B0F717}"/>
              </a:ext>
            </a:extLst>
          </p:cNvPr>
          <p:cNvSpPr txBox="1"/>
          <p:nvPr/>
        </p:nvSpPr>
        <p:spPr>
          <a:xfrm>
            <a:off x="9900191" y="5004688"/>
            <a:ext cx="141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클러스터별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매우 불균형한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분포를 보임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3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-4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416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61784411-7860-4234-8495-6E946D9D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30" y="1825625"/>
            <a:ext cx="1066800" cy="100965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01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5974288E-B944-4AF2-8003-C13AFF0FC9A4}"/>
              </a:ext>
            </a:extLst>
          </p:cNvPr>
          <p:cNvSpPr txBox="1">
            <a:spLocks/>
          </p:cNvSpPr>
          <p:nvPr/>
        </p:nvSpPr>
        <p:spPr>
          <a:xfrm>
            <a:off x="2951127" y="2605454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주제</a:t>
            </a:r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45702587-3F31-4E65-8A38-82264655E8DE}"/>
              </a:ext>
            </a:extLst>
          </p:cNvPr>
          <p:cNvSpPr txBox="1">
            <a:spLocks/>
          </p:cNvSpPr>
          <p:nvPr/>
        </p:nvSpPr>
        <p:spPr>
          <a:xfrm>
            <a:off x="1070030" y="3933646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04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0" name="내용 개체 틀 2">
            <a:extLst>
              <a:ext uri="{FF2B5EF4-FFF2-40B4-BE49-F238E27FC236}">
                <a16:creationId xmlns:a16="http://schemas.microsoft.com/office/drawing/2014/main" id="{16996A92-64AB-4D09-91A9-6EA14DCB2B53}"/>
              </a:ext>
            </a:extLst>
          </p:cNvPr>
          <p:cNvSpPr txBox="1">
            <a:spLocks/>
          </p:cNvSpPr>
          <p:nvPr/>
        </p:nvSpPr>
        <p:spPr>
          <a:xfrm>
            <a:off x="1674798" y="4713475"/>
            <a:ext cx="2366423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유사도 측정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C266A59-5A9E-45AC-BD8A-CEE5663E8D99}"/>
              </a:ext>
            </a:extLst>
          </p:cNvPr>
          <p:cNvCxnSpPr>
            <a:cxnSpLocks/>
          </p:cNvCxnSpPr>
          <p:nvPr/>
        </p:nvCxnSpPr>
        <p:spPr>
          <a:xfrm>
            <a:off x="1303323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2039A74E-018F-4199-93E4-7FFFCE282DCF}"/>
              </a:ext>
            </a:extLst>
          </p:cNvPr>
          <p:cNvSpPr txBox="1">
            <a:spLocks/>
          </p:cNvSpPr>
          <p:nvPr/>
        </p:nvSpPr>
        <p:spPr>
          <a:xfrm>
            <a:off x="4674044" y="393727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05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C469BB6C-E996-4DFE-8EE9-C32B4725A735}"/>
              </a:ext>
            </a:extLst>
          </p:cNvPr>
          <p:cNvSpPr txBox="1">
            <a:spLocks/>
          </p:cNvSpPr>
          <p:nvPr/>
        </p:nvSpPr>
        <p:spPr>
          <a:xfrm>
            <a:off x="5347971" y="4717108"/>
            <a:ext cx="2294765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클러스터링</a:t>
            </a:r>
          </a:p>
        </p:txBody>
      </p:sp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DDCFEDED-2E27-4129-8BDC-CBE630B1353F}"/>
              </a:ext>
            </a:extLst>
          </p:cNvPr>
          <p:cNvSpPr txBox="1">
            <a:spLocks/>
          </p:cNvSpPr>
          <p:nvPr/>
        </p:nvSpPr>
        <p:spPr>
          <a:xfrm>
            <a:off x="8271656" y="393859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06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DC5550C7-DBA7-4758-9D49-8ABC60CF013D}"/>
              </a:ext>
            </a:extLst>
          </p:cNvPr>
          <p:cNvSpPr txBox="1">
            <a:spLocks/>
          </p:cNvSpPr>
          <p:nvPr/>
        </p:nvSpPr>
        <p:spPr>
          <a:xfrm>
            <a:off x="8626111" y="4718428"/>
            <a:ext cx="2618009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모델 테스트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554EEE-3889-4C6A-B5EF-6A27C1732F94}"/>
              </a:ext>
            </a:extLst>
          </p:cNvPr>
          <p:cNvCxnSpPr>
            <a:cxnSpLocks/>
          </p:cNvCxnSpPr>
          <p:nvPr/>
        </p:nvCxnSpPr>
        <p:spPr>
          <a:xfrm>
            <a:off x="4904838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96A85E4-0D0A-4196-BD2B-03170D877BE8}"/>
              </a:ext>
            </a:extLst>
          </p:cNvPr>
          <p:cNvCxnSpPr>
            <a:cxnSpLocks/>
          </p:cNvCxnSpPr>
          <p:nvPr/>
        </p:nvCxnSpPr>
        <p:spPr>
          <a:xfrm>
            <a:off x="8506222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B7E57C0-74ED-482F-B86C-14277DFF2ADE}"/>
              </a:ext>
            </a:extLst>
          </p:cNvPr>
          <p:cNvCxnSpPr>
            <a:cxnSpLocks/>
          </p:cNvCxnSpPr>
          <p:nvPr/>
        </p:nvCxnSpPr>
        <p:spPr>
          <a:xfrm>
            <a:off x="1293798" y="270701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6B125426-8DA7-42D6-A273-E18A48BF1769}"/>
              </a:ext>
            </a:extLst>
          </p:cNvPr>
          <p:cNvSpPr txBox="1">
            <a:spLocks/>
          </p:cNvSpPr>
          <p:nvPr/>
        </p:nvSpPr>
        <p:spPr>
          <a:xfrm>
            <a:off x="4674044" y="182562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02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2" name="내용 개체 틀 2">
            <a:extLst>
              <a:ext uri="{FF2B5EF4-FFF2-40B4-BE49-F238E27FC236}">
                <a16:creationId xmlns:a16="http://schemas.microsoft.com/office/drawing/2014/main" id="{20B8847E-21BC-4A81-AE25-29B29C9F7D85}"/>
              </a:ext>
            </a:extLst>
          </p:cNvPr>
          <p:cNvSpPr txBox="1">
            <a:spLocks/>
          </p:cNvSpPr>
          <p:nvPr/>
        </p:nvSpPr>
        <p:spPr>
          <a:xfrm>
            <a:off x="6113579" y="2605454"/>
            <a:ext cx="1529157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데이터</a:t>
            </a:r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F84D4EA3-EAA3-41D3-A0D4-60019B0F89AE}"/>
              </a:ext>
            </a:extLst>
          </p:cNvPr>
          <p:cNvSpPr txBox="1">
            <a:spLocks/>
          </p:cNvSpPr>
          <p:nvPr/>
        </p:nvSpPr>
        <p:spPr>
          <a:xfrm>
            <a:off x="8271656" y="182694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03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4" name="내용 개체 틀 2">
            <a:extLst>
              <a:ext uri="{FF2B5EF4-FFF2-40B4-BE49-F238E27FC236}">
                <a16:creationId xmlns:a16="http://schemas.microsoft.com/office/drawing/2014/main" id="{BF1C3465-2826-48C4-908D-FD6F32A92696}"/>
              </a:ext>
            </a:extLst>
          </p:cNvPr>
          <p:cNvSpPr txBox="1">
            <a:spLocks/>
          </p:cNvSpPr>
          <p:nvPr/>
        </p:nvSpPr>
        <p:spPr>
          <a:xfrm>
            <a:off x="8972780" y="2606774"/>
            <a:ext cx="227134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>
                <a:solidFill>
                  <a:srgbClr val="8E9DC8"/>
                </a:solidFill>
                <a:ea typeface="BM JUA OTF" panose="02020603020101020101"/>
              </a:rPr>
              <a:t>특성 추출</a:t>
            </a:r>
            <a:endParaRPr lang="ko-KR" altLang="en-US" sz="3200" dirty="0">
              <a:solidFill>
                <a:srgbClr val="8E9DC8"/>
              </a:solidFill>
              <a:ea typeface="BM JUA OTF" panose="02020603020101020101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855ADA5-EF82-496B-BD48-A61B738D6BFD}"/>
              </a:ext>
            </a:extLst>
          </p:cNvPr>
          <p:cNvCxnSpPr>
            <a:cxnSpLocks/>
          </p:cNvCxnSpPr>
          <p:nvPr/>
        </p:nvCxnSpPr>
        <p:spPr>
          <a:xfrm>
            <a:off x="4904838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CFEB4EF-400B-4880-B07A-D74E7DDA8665}"/>
              </a:ext>
            </a:extLst>
          </p:cNvPr>
          <p:cNvCxnSpPr>
            <a:cxnSpLocks/>
          </p:cNvCxnSpPr>
          <p:nvPr/>
        </p:nvCxnSpPr>
        <p:spPr>
          <a:xfrm>
            <a:off x="8506222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85C431CF-8F99-4544-9353-B36F49B92A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4713667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8233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Title 2">
            <a:extLst>
              <a:ext uri="{FF2B5EF4-FFF2-40B4-BE49-F238E27FC236}">
                <a16:creationId xmlns:a16="http://schemas.microsoft.com/office/drawing/2014/main" id="{017C2347-7209-463C-B013-F2ADE3866D9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06D448-9272-4AAB-97D7-7F848BE8FA18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중심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K-Means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238DDB-B5F2-4AC6-846F-9FC29A6C964C}"/>
              </a:ext>
            </a:extLst>
          </p:cNvPr>
          <p:cNvSpPr txBox="1"/>
          <p:nvPr/>
        </p:nvSpPr>
        <p:spPr>
          <a:xfrm>
            <a:off x="728169" y="1801311"/>
            <a:ext cx="35113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클러스터 개수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개 설정 시 데이터 분포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40EE77-7567-45DD-B6D7-16507152E3AA}"/>
              </a:ext>
            </a:extLst>
          </p:cNvPr>
          <p:cNvSpPr txBox="1"/>
          <p:nvPr/>
        </p:nvSpPr>
        <p:spPr>
          <a:xfrm>
            <a:off x="728169" y="4471053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</a:t>
            </a:r>
            <a:r>
              <a:rPr lang="ko-KR" altLang="en-US" sz="1200" b="1" dirty="0">
                <a:latin typeface="+mn-ea"/>
              </a:rPr>
              <a:t> 결과 </a:t>
            </a:r>
            <a:r>
              <a:rPr lang="ko-KR" altLang="en-US" sz="1200" b="1" dirty="0" err="1">
                <a:latin typeface="+mn-ea"/>
              </a:rPr>
              <a:t>음원별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주요 현황 비교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=50)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77" name="Picture 3">
            <a:extLst>
              <a:ext uri="{FF2B5EF4-FFF2-40B4-BE49-F238E27FC236}">
                <a16:creationId xmlns:a16="http://schemas.microsoft.com/office/drawing/2014/main" id="{0F0EEE50-A202-4597-B92B-7E0B199E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3" y="2348980"/>
            <a:ext cx="2390271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3DC57D-3BCE-43A6-9E27-15A384D54C31}"/>
              </a:ext>
            </a:extLst>
          </p:cNvPr>
          <p:cNvSpPr txBox="1"/>
          <p:nvPr/>
        </p:nvSpPr>
        <p:spPr>
          <a:xfrm>
            <a:off x="4278888" y="1801311"/>
            <a:ext cx="764316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PCA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차원축소</a:t>
            </a:r>
            <a:r>
              <a:rPr lang="en-US" altLang="ko-KR" sz="1200" b="1" dirty="0">
                <a:latin typeface="+mn-ea"/>
              </a:rPr>
              <a:t>(99</a:t>
            </a:r>
            <a:r>
              <a:rPr lang="ko-KR" altLang="en-US" sz="1200" b="1" dirty="0">
                <a:latin typeface="+mn-ea"/>
              </a:rPr>
              <a:t>차원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후 음원 데이터 분포 시각화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=10)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차원이 축소되어 설명력</a:t>
            </a:r>
            <a:r>
              <a:rPr lang="en-US" altLang="ko-KR" sz="1200" dirty="0">
                <a:latin typeface="+mn-ea"/>
              </a:rPr>
              <a:t>(22.6%)</a:t>
            </a:r>
            <a:r>
              <a:rPr lang="ko-KR" altLang="en-US" sz="1200" dirty="0">
                <a:latin typeface="+mn-ea"/>
              </a:rPr>
              <a:t>에 한계는 있으나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앞선 </a:t>
            </a:r>
            <a:r>
              <a:rPr lang="en-US" altLang="ko-KR" sz="1200" dirty="0">
                <a:latin typeface="+mn-ea"/>
              </a:rPr>
              <a:t>DBSCAN</a:t>
            </a:r>
            <a:r>
              <a:rPr lang="ko-KR" altLang="en-US" sz="1200" dirty="0">
                <a:latin typeface="+mn-ea"/>
              </a:rPr>
              <a:t> 결과의 </a:t>
            </a:r>
            <a:r>
              <a:rPr lang="ko-KR" altLang="en-US" sz="1200" dirty="0" err="1">
                <a:latin typeface="+mn-ea"/>
              </a:rPr>
              <a:t>불균형성</a:t>
            </a:r>
            <a:r>
              <a:rPr lang="ko-KR" altLang="en-US" sz="1200" dirty="0">
                <a:latin typeface="+mn-ea"/>
              </a:rPr>
              <a:t> 원인을 일부 파악 가능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9" name="Picture 5">
            <a:extLst>
              <a:ext uri="{FF2B5EF4-FFF2-40B4-BE49-F238E27FC236}">
                <a16:creationId xmlns:a16="http://schemas.microsoft.com/office/drawing/2014/main" id="{BCB51AE6-F6C1-4FD1-937C-7C68AE9F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42" y="2359358"/>
            <a:ext cx="3576406" cy="1945872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64264675-4895-4CDB-9815-5B8B1DE0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71" y="2337105"/>
            <a:ext cx="3234349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id="{7452F840-3E08-43D5-A3DE-65E28CA34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44" y="4793300"/>
            <a:ext cx="2574705" cy="154878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9">
            <a:extLst>
              <a:ext uri="{FF2B5EF4-FFF2-40B4-BE49-F238E27FC236}">
                <a16:creationId xmlns:a16="http://schemas.microsoft.com/office/drawing/2014/main" id="{9B37189A-9D32-48E8-8BD4-AACABF395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443" y="4793300"/>
            <a:ext cx="2578548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10">
            <a:extLst>
              <a:ext uri="{FF2B5EF4-FFF2-40B4-BE49-F238E27FC236}">
                <a16:creationId xmlns:a16="http://schemas.microsoft.com/office/drawing/2014/main" id="{853BBF47-D7C5-4E11-8B2E-1C9E9363C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585" y="4793300"/>
            <a:ext cx="2597165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ounded Rectangle 47">
            <a:extLst>
              <a:ext uri="{FF2B5EF4-FFF2-40B4-BE49-F238E27FC236}">
                <a16:creationId xmlns:a16="http://schemas.microsoft.com/office/drawing/2014/main" id="{76557710-FABF-4322-9A5B-1C5EF1F7AF7E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68387E-4139-4DB6-9D85-5BD10270ABBD}"/>
              </a:ext>
            </a:extLst>
          </p:cNvPr>
          <p:cNvSpPr txBox="1"/>
          <p:nvPr/>
        </p:nvSpPr>
        <p:spPr>
          <a:xfrm>
            <a:off x="9713444" y="5004688"/>
            <a:ext cx="178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클러스터링만으로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유사 음원 추출에는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한계가 존재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05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182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72B6EAE1-C9C0-42D9-B43F-EFE911B3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5" y="1567831"/>
            <a:ext cx="11160000" cy="2259122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14AFBD45-3485-4221-97BA-54B14375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5" y="4062302"/>
            <a:ext cx="11160000" cy="2278637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6B7085B9-A697-4211-8157-0C447B9A85E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모델 테스트 결과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종합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861B34-904A-491B-BC5C-33E7A93D7847}"/>
              </a:ext>
            </a:extLst>
          </p:cNvPr>
          <p:cNvSpPr txBox="1"/>
          <p:nvPr/>
        </p:nvSpPr>
        <p:spPr>
          <a:xfrm>
            <a:off x="505951" y="1379899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이미지 기반 특성 테스트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5360E9-BE73-4464-BAF3-7E15B92A84DF}"/>
              </a:ext>
            </a:extLst>
          </p:cNvPr>
          <p:cNvSpPr txBox="1"/>
          <p:nvPr/>
        </p:nvSpPr>
        <p:spPr>
          <a:xfrm>
            <a:off x="505951" y="3873007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오디오 기반 특성 테스트</a:t>
            </a:r>
          </a:p>
        </p:txBody>
      </p:sp>
      <p:sp>
        <p:nvSpPr>
          <p:cNvPr id="49" name="Rounded Rectangle 33">
            <a:extLst>
              <a:ext uri="{FF2B5EF4-FFF2-40B4-BE49-F238E27FC236}">
                <a16:creationId xmlns:a16="http://schemas.microsoft.com/office/drawing/2014/main" id="{E47BC370-18DD-46E2-A4C8-81654484C5DD}"/>
              </a:ext>
            </a:extLst>
          </p:cNvPr>
          <p:cNvSpPr/>
          <p:nvPr/>
        </p:nvSpPr>
        <p:spPr>
          <a:xfrm rot="20958054">
            <a:off x="10198156" y="2395319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0" name="Rounded Rectangle 34">
            <a:extLst>
              <a:ext uri="{FF2B5EF4-FFF2-40B4-BE49-F238E27FC236}">
                <a16:creationId xmlns:a16="http://schemas.microsoft.com/office/drawing/2014/main" id="{FB734D94-FA50-4B17-9C30-3148CB069589}"/>
              </a:ext>
            </a:extLst>
          </p:cNvPr>
          <p:cNvSpPr/>
          <p:nvPr/>
        </p:nvSpPr>
        <p:spPr>
          <a:xfrm rot="20958054">
            <a:off x="8259941" y="4943135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1" name="Rounded Rectangle 4">
            <a:extLst>
              <a:ext uri="{FF2B5EF4-FFF2-40B4-BE49-F238E27FC236}">
                <a16:creationId xmlns:a16="http://schemas.microsoft.com/office/drawing/2014/main" id="{C7BC2664-657F-4008-B4AF-E722CB1D3E7A}"/>
              </a:ext>
            </a:extLst>
          </p:cNvPr>
          <p:cNvSpPr/>
          <p:nvPr/>
        </p:nvSpPr>
        <p:spPr>
          <a:xfrm>
            <a:off x="5884984" y="4009292"/>
            <a:ext cx="1953844" cy="2399323"/>
          </a:xfrm>
          <a:prstGeom prst="roundRect">
            <a:avLst>
              <a:gd name="adj" fmla="val 663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6">
            <a:extLst>
              <a:ext uri="{FF2B5EF4-FFF2-40B4-BE49-F238E27FC236}">
                <a16:creationId xmlns:a16="http://schemas.microsoft.com/office/drawing/2014/main" id="{A87DD6AB-088C-4F61-87F5-16A7C5DC747A}"/>
              </a:ext>
            </a:extLst>
          </p:cNvPr>
          <p:cNvSpPr/>
          <p:nvPr/>
        </p:nvSpPr>
        <p:spPr>
          <a:xfrm>
            <a:off x="6592511" y="3803508"/>
            <a:ext cx="1238502" cy="391600"/>
          </a:xfrm>
          <a:prstGeom prst="roundRect">
            <a:avLst/>
          </a:prstGeom>
          <a:solidFill>
            <a:srgbClr val="ED7D31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BEST</a:t>
            </a:r>
            <a:endParaRPr lang="en-KR" sz="3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C69E18-512D-48BA-BBEB-B2B53EE30446}"/>
              </a:ext>
            </a:extLst>
          </p:cNvPr>
          <p:cNvSpPr txBox="1"/>
          <p:nvPr/>
        </p:nvSpPr>
        <p:spPr>
          <a:xfrm>
            <a:off x="8470072" y="6311023"/>
            <a:ext cx="3400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</a:rPr>
              <a:t>※</a:t>
            </a:r>
            <a:r>
              <a:rPr lang="ko-KR" altLang="en-US" sz="800" dirty="0">
                <a:latin typeface="+mn-ea"/>
              </a:rPr>
              <a:t> 보컬 추출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제외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-KR" sz="800" dirty="0">
                <a:latin typeface="+mn-ea"/>
              </a:rPr>
              <a:t>Spleeter</a:t>
            </a:r>
            <a:r>
              <a:rPr lang="ko-KR" altLang="en-US" sz="800" dirty="0">
                <a:latin typeface="+mn-ea"/>
              </a:rPr>
              <a:t> 활용</a:t>
            </a:r>
            <a:r>
              <a:rPr lang="en-US" altLang="ko-KR" sz="800" dirty="0">
                <a:latin typeface="+mn-ea"/>
              </a:rPr>
              <a:t>(</a:t>
            </a:r>
            <a:r>
              <a:rPr lang="en-US" altLang="ko-KR" sz="800" dirty="0">
                <a:latin typeface="+mn-ea"/>
                <a:hlinkClick r:id="rId5"/>
              </a:rPr>
              <a:t>https://github.com/deezer/spleeter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170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542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281CB85F-EC60-4E07-8A72-EEAF39D1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1"/>
          <a:stretch/>
        </p:blipFill>
        <p:spPr>
          <a:xfrm>
            <a:off x="1032139" y="3498690"/>
            <a:ext cx="6219825" cy="1177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5D1D8C4-3A53-4226-8561-162C0B9DDCBA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전처리한 음원 길이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206346-21FE-4015-AC22-261F89FAE05A}"/>
              </a:ext>
            </a:extLst>
          </p:cNvPr>
          <p:cNvSpPr txBox="1"/>
          <p:nvPr/>
        </p:nvSpPr>
        <p:spPr>
          <a:xfrm>
            <a:off x="728168" y="1890524"/>
            <a:ext cx="100104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음원을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길이로 잘라 진행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더 짧은 길이로 가공한다면 모델 성능 향상이 기대됨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D4584-2128-4DC7-A008-A70230C4402A}"/>
              </a:ext>
            </a:extLst>
          </p:cNvPr>
          <p:cNvSpPr txBox="1"/>
          <p:nvPr/>
        </p:nvSpPr>
        <p:spPr>
          <a:xfrm>
            <a:off x="505950" y="2643325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표절 기준의 모호성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CC4B55-1DFC-481C-A650-FA28EBC0AFFD}"/>
              </a:ext>
            </a:extLst>
          </p:cNvPr>
          <p:cNvSpPr txBox="1"/>
          <p:nvPr/>
        </p:nvSpPr>
        <p:spPr>
          <a:xfrm>
            <a:off x="728168" y="3079618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법적으로 표절의 기준이 정확하게 정해져 있지 않음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BBD6B3-2AC1-48E2-BF0A-C8296F708459}"/>
              </a:ext>
            </a:extLst>
          </p:cNvPr>
          <p:cNvSpPr txBox="1"/>
          <p:nvPr/>
        </p:nvSpPr>
        <p:spPr>
          <a:xfrm>
            <a:off x="728168" y="4923651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해당 모델을 사용하더라도 최종 판단은 사람이 듣고 직접 해야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6" name="Title 2">
            <a:extLst>
              <a:ext uri="{FF2B5EF4-FFF2-40B4-BE49-F238E27FC236}">
                <a16:creationId xmlns:a16="http://schemas.microsoft.com/office/drawing/2014/main" id="{451DE7C8-6AE4-4F2A-8D37-FFB97CEE5EB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93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9028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2FDA37A0-EC21-4266-BDC8-14C1CEF83FD5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ABA97-AABD-4C85-817B-780C305D9BA0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특정 구간 멜로디 유사도 측정의 한계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5E2A45-615A-4696-AFEB-283A2879305D}"/>
              </a:ext>
            </a:extLst>
          </p:cNvPr>
          <p:cNvSpPr txBox="1"/>
          <p:nvPr/>
        </p:nvSpPr>
        <p:spPr>
          <a:xfrm>
            <a:off x="728167" y="1890524"/>
            <a:ext cx="107183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기반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음계 벡터의 평균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분산을 산출해 적용함으로써 음의 구성적인 </a:t>
            </a:r>
            <a:r>
              <a:rPr lang="ko-KR" altLang="en-US" sz="1200" dirty="0" err="1">
                <a:latin typeface="+mn-ea"/>
              </a:rPr>
              <a:t>유사도는</a:t>
            </a:r>
            <a:r>
              <a:rPr lang="ko-KR" altLang="en-US" sz="1200" dirty="0">
                <a:latin typeface="+mn-ea"/>
              </a:rPr>
              <a:t> 판단하였으나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표절 판단의 주요 기준 중 하나인 특정 구간 멜로디 흐름 자체를 비교하기에는 한계가 있었음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보컬 추출한 음원을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시각화 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음계의 흐름이 부각된 이미지의 특성을 추출해 비교한다면 추가 성능 향상이 기대됨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첨부 </a:t>
            </a:r>
            <a:r>
              <a:rPr lang="en-US" altLang="ko-KR" sz="1200" dirty="0">
                <a:latin typeface="+mn-ea"/>
              </a:rPr>
              <a:t>2.</a:t>
            </a:r>
            <a:r>
              <a:rPr lang="ko-KR" altLang="en-US" sz="1200" dirty="0">
                <a:latin typeface="+mn-ea"/>
              </a:rPr>
              <a:t> 참조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D653E-4026-4727-B279-6AFFBB6E5DBC}"/>
              </a:ext>
            </a:extLst>
          </p:cNvPr>
          <p:cNvSpPr txBox="1"/>
          <p:nvPr/>
        </p:nvSpPr>
        <p:spPr>
          <a:xfrm>
            <a:off x="505950" y="3015396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테스트 데이터 개수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E54175-DE36-42B7-99D8-25E5CAAA47BE}"/>
              </a:ext>
            </a:extLst>
          </p:cNvPr>
          <p:cNvSpPr txBox="1"/>
          <p:nvPr/>
        </p:nvSpPr>
        <p:spPr>
          <a:xfrm>
            <a:off x="728168" y="3451689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표절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샘플링 등 각 유형별 대표적인 유사 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곡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을 선정해 테스트 진행함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유형별로 더 많은 테스트 데이터를 구성해 모델 테스트를 진행한다면 보다 객관적인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82002C-CA8A-4065-8EC6-3AECFA1D2256}"/>
              </a:ext>
            </a:extLst>
          </p:cNvPr>
          <p:cNvSpPr txBox="1"/>
          <p:nvPr/>
        </p:nvSpPr>
        <p:spPr>
          <a:xfrm>
            <a:off x="505950" y="4487358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</a:t>
            </a:r>
            <a:r>
              <a:rPr lang="ko-KR" altLang="en-US" b="1" dirty="0" err="1"/>
              <a:t>음원간</a:t>
            </a:r>
            <a:r>
              <a:rPr lang="ko-KR" altLang="en-US" b="1" dirty="0"/>
              <a:t> 유사도 비교 시 소요시간 단축 방안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6E7C7-E533-4917-A76E-CCE4A72F42A9}"/>
              </a:ext>
            </a:extLst>
          </p:cNvPr>
          <p:cNvSpPr txBox="1"/>
          <p:nvPr/>
        </p:nvSpPr>
        <p:spPr>
          <a:xfrm>
            <a:off x="728168" y="4923651"/>
            <a:ext cx="97270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동일 음원에 대해 매번 새롭게 유사도 계산하는 것을 방지하기 위해 기존 결과 데이터를 저장해놓고 활용함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변경된 조건으로 새로 비교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 구간별로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 err="1">
                <a:latin typeface="+mn-ea"/>
              </a:rPr>
              <a:t>천여개</a:t>
            </a:r>
            <a:r>
              <a:rPr lang="ko-KR" altLang="en-US" sz="1200" dirty="0">
                <a:latin typeface="+mn-ea"/>
              </a:rPr>
              <a:t> 음원과 비교하는 데에만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곡당 약 </a:t>
            </a:r>
            <a:r>
              <a:rPr lang="en-US" altLang="ko-KR" sz="1200" dirty="0">
                <a:latin typeface="+mn-ea"/>
              </a:rPr>
              <a:t>7</a:t>
            </a:r>
            <a:r>
              <a:rPr lang="ko-KR" altLang="en-US" sz="1200" dirty="0">
                <a:latin typeface="+mn-ea"/>
              </a:rPr>
              <a:t>분 소요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훨씬 더 많은 음원 데이터와 다양한 조건 비교를 고려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클러스터링</a:t>
            </a:r>
            <a:r>
              <a:rPr lang="ko-KR" altLang="en-US" sz="1200" dirty="0">
                <a:latin typeface="+mn-ea"/>
              </a:rPr>
              <a:t> 또는 기존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음원 </a:t>
            </a:r>
            <a:r>
              <a:rPr lang="ko-KR" altLang="en-US" sz="1200" dirty="0" err="1">
                <a:latin typeface="+mn-ea"/>
              </a:rPr>
              <a:t>유사도순</a:t>
            </a:r>
            <a:r>
              <a:rPr lang="ko-KR" altLang="en-US" sz="1200" dirty="0">
                <a:latin typeface="+mn-ea"/>
              </a:rPr>
              <a:t> 정렬 등을 통한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차 </a:t>
            </a:r>
            <a:r>
              <a:rPr lang="ko-KR" altLang="en-US" sz="1200" dirty="0" err="1">
                <a:latin typeface="+mn-ea"/>
              </a:rPr>
              <a:t>필터링</a:t>
            </a:r>
            <a:r>
              <a:rPr lang="ko-KR" altLang="en-US" sz="1200" dirty="0">
                <a:latin typeface="+mn-ea"/>
              </a:rPr>
              <a:t> 절차 필요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38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감사합니다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5883"/>
            <a:ext cx="3600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76267" y="1260810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VGG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_512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22565-3D12-FF4C-BEDA-DEB5C673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86" y="1745041"/>
            <a:ext cx="5072864" cy="4644000"/>
          </a:xfrm>
          <a:prstGeom prst="rect">
            <a:avLst/>
          </a:prstGeom>
          <a:noFill/>
          <a:ln w="15875"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38CFED-CB57-2D45-B4CB-EC7B656D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778" y="1741437"/>
            <a:ext cx="5067314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3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76267" y="1260810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VGG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_256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FF12E-70AE-584C-9002-4CF19B40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9" y="1733542"/>
            <a:ext cx="5098572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2DE3D-74D9-B443-B44B-1D7FB746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853" y="1733542"/>
            <a:ext cx="5093022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7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16307" y="1260810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AE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_128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_10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8ACF4-6B37-264B-9C3B-6B0B79F7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7" y="1745041"/>
            <a:ext cx="5080721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F9A0B-D222-164D-A186-A744DC058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91" y="1745041"/>
            <a:ext cx="5061714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6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16307" y="1260810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AE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_128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_30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5AA43-7ABD-EF4B-80A9-E3614C45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37" y="1745041"/>
            <a:ext cx="5067857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F5BFD-1AB5-1741-AFA0-5B8B0F1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57" y="1745041"/>
            <a:ext cx="508804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2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354740" y="1260810"/>
            <a:ext cx="3512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</a:t>
            </a:r>
            <a:r>
              <a:rPr lang="en-US" sz="1600" dirty="0">
                <a:latin typeface="+mn-ea"/>
              </a:rPr>
              <a:t>STFT/CQT/MFCC_75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5D921-8514-6149-9576-9C7A965C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90" y="1745041"/>
            <a:ext cx="4833037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82FF4-04E0-9744-A412-75025D24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22" y="1745041"/>
            <a:ext cx="4845913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6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019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46BA8FEC-C2E3-487C-96CE-4EEB75704F5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061A89-D6CB-47FE-9610-9B422C7783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82" y="2031287"/>
            <a:ext cx="5253243" cy="3939932"/>
          </a:xfrm>
          <a:prstGeom prst="rect">
            <a:avLst/>
          </a:prstGeom>
        </p:spPr>
      </p:pic>
      <p:pic>
        <p:nvPicPr>
          <p:cNvPr id="33" name="5_sim_0">
            <a:hlinkClick r:id="" action="ppaction://media"/>
            <a:extLst>
              <a:ext uri="{FF2B5EF4-FFF2-40B4-BE49-F238E27FC236}">
                <a16:creationId xmlns:a16="http://schemas.microsoft.com/office/drawing/2014/main" id="{30DBC787-83B9-44EF-A7C2-489931553D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9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0021" y="4967569"/>
            <a:ext cx="609600" cy="609600"/>
          </a:xfrm>
          <a:prstGeom prst="rect">
            <a:avLst/>
          </a:prstGeom>
        </p:spPr>
      </p:pic>
      <p:pic>
        <p:nvPicPr>
          <p:cNvPr id="34" name="5_org_0">
            <a:hlinkClick r:id="" action="ppaction://media"/>
            <a:extLst>
              <a:ext uri="{FF2B5EF4-FFF2-40B4-BE49-F238E27FC236}">
                <a16:creationId xmlns:a16="http://schemas.microsoft.com/office/drawing/2014/main" id="{13386AA0-A072-4D6D-B0B0-15D25112A5F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8348" y="2031287"/>
            <a:ext cx="609600" cy="609600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BE6EA5DF-D1A6-4707-8809-C9B871C1FD4A}"/>
              </a:ext>
            </a:extLst>
          </p:cNvPr>
          <p:cNvSpPr/>
          <p:nvPr/>
        </p:nvSpPr>
        <p:spPr>
          <a:xfrm>
            <a:off x="3210757" y="3787618"/>
            <a:ext cx="500108" cy="1009651"/>
          </a:xfrm>
          <a:prstGeom prst="downArrow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9662ABA-006F-40F6-A7F7-3431F425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243" cy="46326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100" dirty="0">
              <a:ea typeface="BM JUA OTF" panose="02020603020101020101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ea typeface="BM JUA OTF" panose="02020603020101020101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BM JUA OTF" panose="02020603020101020101"/>
              </a:rPr>
              <a:t>“</a:t>
            </a:r>
            <a:r>
              <a:rPr lang="ko-KR" altLang="en-US" sz="2000" dirty="0">
                <a:latin typeface="+mj-ea"/>
                <a:ea typeface="BM JUA OTF" panose="02020603020101020101"/>
              </a:rPr>
              <a:t>이 음악</a:t>
            </a:r>
            <a:r>
              <a:rPr lang="en-US" altLang="ko-KR" sz="2000" dirty="0">
                <a:latin typeface="+mj-ea"/>
                <a:ea typeface="BM JUA OTF" panose="02020603020101020101"/>
              </a:rPr>
              <a:t>, </a:t>
            </a:r>
            <a:r>
              <a:rPr lang="ko-KR" altLang="en-US" sz="2000" dirty="0">
                <a:latin typeface="+mj-ea"/>
                <a:ea typeface="BM JUA OTF" panose="02020603020101020101"/>
              </a:rPr>
              <a:t>어디서 들어본 것 같은데</a:t>
            </a:r>
            <a:r>
              <a:rPr lang="en-US" altLang="ko-KR" sz="2000" dirty="0">
                <a:latin typeface="+mj-ea"/>
                <a:ea typeface="BM JUA OTF" panose="02020603020101020101"/>
              </a:rPr>
              <a:t>?”</a:t>
            </a: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332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9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원래 음원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668D5-7B7B-DF42-BD0D-4850128A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15" y="1745041"/>
            <a:ext cx="4852223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CF17E-A189-5A4B-82CB-E3DE591C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78" y="1745041"/>
            <a:ext cx="4839603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2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보컬 추출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18D4F-B76B-2640-8A30-85A15E06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52" y="1745041"/>
            <a:ext cx="5199114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1AA5D-F21D-4C43-81DD-7E65C0B6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00" y="1745041"/>
            <a:ext cx="483933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보컬 제외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C67B9-A83C-3847-AF34-C6E4990C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8" y="1745041"/>
            <a:ext cx="4839603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FC40D-4A78-9E44-94F0-D32A6F8F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34" y="1745041"/>
            <a:ext cx="483933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2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11623659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보컬 추출 음원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Chroma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시각화 비교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1767573" y="1327070"/>
            <a:ext cx="2855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원래 음원 </a:t>
            </a:r>
            <a:r>
              <a:rPr lang="en-US" altLang="ko-KR" sz="1600" dirty="0">
                <a:latin typeface="+mn-ea"/>
              </a:rPr>
              <a:t>Chroma </a:t>
            </a:r>
            <a:r>
              <a:rPr lang="ko-KR" altLang="en-US" sz="1600" dirty="0">
                <a:latin typeface="+mn-ea"/>
              </a:rPr>
              <a:t>시각화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08772-1625-C145-8032-A1ED440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15" y="1745041"/>
            <a:ext cx="5469476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3897B-F74C-884F-A376-6A1F0128F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1" y="1745041"/>
            <a:ext cx="5498134" cy="4644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3106E5-BE4B-C24F-A016-B32B01CED538}"/>
              </a:ext>
            </a:extLst>
          </p:cNvPr>
          <p:cNvSpPr txBox="1"/>
          <p:nvPr/>
        </p:nvSpPr>
        <p:spPr>
          <a:xfrm>
            <a:off x="7323907" y="1327070"/>
            <a:ext cx="333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보컬 추출 음원 </a:t>
            </a:r>
            <a:r>
              <a:rPr lang="en-US" altLang="ko-KR" sz="1600" dirty="0">
                <a:latin typeface="+mn-ea"/>
              </a:rPr>
              <a:t>Chroma </a:t>
            </a:r>
            <a:r>
              <a:rPr lang="ko-KR" altLang="en-US" sz="1600" dirty="0">
                <a:latin typeface="+mn-ea"/>
              </a:rPr>
              <a:t>시각화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117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0623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A0509082-40E1-4C4B-B727-74806D3D169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C0D4B5D-43E5-457A-872D-8DB14E3C50B7}"/>
              </a:ext>
            </a:extLst>
          </p:cNvPr>
          <p:cNvSpPr/>
          <p:nvPr/>
        </p:nvSpPr>
        <p:spPr>
          <a:xfrm>
            <a:off x="1074114" y="2048909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BM JUA OTF" panose="02020603020101020101"/>
              </a:rPr>
              <a:t>대중의 저작권 인식 개선</a:t>
            </a:r>
            <a:endParaRPr lang="en-US" altLang="ko-KR" dirty="0">
              <a:solidFill>
                <a:schemeClr val="bg1"/>
              </a:solidFill>
              <a:latin typeface="+mj-ea"/>
              <a:ea typeface="BM JUA OTF" panose="02020603020101020101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25D72D3-8BD9-49BC-85E5-1D8BB826B8C0}"/>
              </a:ext>
            </a:extLst>
          </p:cNvPr>
          <p:cNvSpPr/>
          <p:nvPr/>
        </p:nvSpPr>
        <p:spPr>
          <a:xfrm>
            <a:off x="7046620" y="2048908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전 세계 음악 접근성 용이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536B17-5223-44B0-9C12-3BBFC23C7FA2}"/>
              </a:ext>
            </a:extLst>
          </p:cNvPr>
          <p:cNvSpPr/>
          <p:nvPr/>
        </p:nvSpPr>
        <p:spPr>
          <a:xfrm>
            <a:off x="4261945" y="4039633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표절</a:t>
            </a:r>
            <a:r>
              <a:rPr lang="en-US" altLang="ko-KR" dirty="0">
                <a:latin typeface="+mj-ea"/>
                <a:ea typeface="BM JUA OTF" panose="02020603020101020101"/>
              </a:rPr>
              <a:t>/</a:t>
            </a:r>
            <a:r>
              <a:rPr lang="ko-KR" altLang="en-US" dirty="0">
                <a:latin typeface="+mj-ea"/>
                <a:ea typeface="BM JUA OTF" panose="02020603020101020101"/>
              </a:rPr>
              <a:t>무단 샘플링 의혹 제기 증가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89EF520-E838-4488-B63F-6AC4DAB30D9A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16200000" flipH="1">
            <a:off x="3924570" y="1868203"/>
            <a:ext cx="1155028" cy="3187831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47EA550-B9A5-46B1-9655-B0251AD9E5EA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6910824" y="2069781"/>
            <a:ext cx="1155029" cy="2784675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BDD69D-D26F-4DA1-B249-3344EA5E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369"/>
            <a:ext cx="10515600" cy="11858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창작자들의 권리를 보호하고 피해를 최소화할 수 있는 방안은 없을까</a:t>
            </a:r>
            <a:r>
              <a:rPr lang="en-US" altLang="ko-KR" sz="2400" dirty="0">
                <a:latin typeface="+mj-ea"/>
                <a:ea typeface="BM JUA OTF" panose="02020603020101020101"/>
              </a:rPr>
              <a:t>?</a:t>
            </a:r>
            <a:endParaRPr lang="ko-KR" altLang="en-US" sz="2400" dirty="0">
              <a:latin typeface="+mj-ea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9298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4227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E0B01A3E-4AD4-4639-93FB-01F77F5D6F8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9FB26D24-E648-4FC9-8B88-C89FE7E2E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간의 유사도를 측정해 유사 음원을 찾는 모델 개발</a:t>
            </a:r>
            <a:endParaRPr lang="en-US" altLang="ko-KR" sz="2400" dirty="0">
              <a:latin typeface="+mj-ea"/>
              <a:ea typeface="BM JUA OTF" panose="02020603020101020101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15A23-7A4A-4859-88B8-4B50098F2025}"/>
              </a:ext>
            </a:extLst>
          </p:cNvPr>
          <p:cNvGrpSpPr/>
          <p:nvPr/>
        </p:nvGrpSpPr>
        <p:grpSpPr>
          <a:xfrm>
            <a:off x="2265576" y="3055819"/>
            <a:ext cx="2730632" cy="2072362"/>
            <a:chOff x="1263191" y="3055819"/>
            <a:chExt cx="2941164" cy="207236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BFD7F0D-34F8-40F5-9FCA-3E66D819AFC1}"/>
                </a:ext>
              </a:extLst>
            </p:cNvPr>
            <p:cNvSpPr/>
            <p:nvPr/>
          </p:nvSpPr>
          <p:spPr>
            <a:xfrm>
              <a:off x="1263191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표절 여부를 사전에 판단해 법적인 리스크를 최소화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7E877EE-F5C9-49DD-8516-C155743B70A7}"/>
                </a:ext>
              </a:extLst>
            </p:cNvPr>
            <p:cNvSpPr/>
            <p:nvPr/>
          </p:nvSpPr>
          <p:spPr>
            <a:xfrm>
              <a:off x="1750824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플랫폼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A86A1E6-ABA3-4727-B83C-0E33CF5E2150}"/>
              </a:ext>
            </a:extLst>
          </p:cNvPr>
          <p:cNvGrpSpPr/>
          <p:nvPr/>
        </p:nvGrpSpPr>
        <p:grpSpPr>
          <a:xfrm>
            <a:off x="7195793" y="3055819"/>
            <a:ext cx="2730632" cy="2072362"/>
            <a:chOff x="7090527" y="3055819"/>
            <a:chExt cx="2941164" cy="207236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8D0F1AB-5010-423F-B968-153E50253BE3}"/>
                </a:ext>
              </a:extLst>
            </p:cNvPr>
            <p:cNvSpPr/>
            <p:nvPr/>
          </p:nvSpPr>
          <p:spPr>
            <a:xfrm>
              <a:off x="7090527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음원 발표 전 비슷한 음원이 존재하는지 확인 가능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9622E1A-2C01-48B7-A03F-FAA9F3F0BA08}"/>
                </a:ext>
              </a:extLst>
            </p:cNvPr>
            <p:cNvSpPr/>
            <p:nvPr/>
          </p:nvSpPr>
          <p:spPr>
            <a:xfrm>
              <a:off x="7578160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창작자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0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783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8CF19427-0C43-485A-BB50-49AF940B94C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3" name="내용 개체 틀 2">
            <a:extLst>
              <a:ext uri="{FF2B5EF4-FFF2-40B4-BE49-F238E27FC236}">
                <a16:creationId xmlns:a16="http://schemas.microsoft.com/office/drawing/2014/main" id="{6F05C77C-0332-4052-95D7-EDEA0DB1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10" y="1351687"/>
            <a:ext cx="10515600" cy="4632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err="1">
                <a:latin typeface="+mn-ea"/>
              </a:rPr>
              <a:t>사이디라이트에서</a:t>
            </a:r>
            <a:r>
              <a:rPr lang="ko-KR" altLang="en-US" sz="1800" b="1" dirty="0">
                <a:latin typeface="+mn-ea"/>
              </a:rPr>
              <a:t> 제공받은 아마추어 작곡가 제작 음원 </a:t>
            </a:r>
            <a:r>
              <a:rPr lang="en-US" altLang="ko-KR" sz="1800" b="1" dirty="0">
                <a:latin typeface="+mn-ea"/>
              </a:rPr>
              <a:t>2322</a:t>
            </a:r>
            <a:r>
              <a:rPr lang="ko-KR" altLang="en-US" sz="1800" b="1" dirty="0">
                <a:latin typeface="+mn-ea"/>
              </a:rPr>
              <a:t>곡</a:t>
            </a:r>
            <a:endParaRPr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</a:rPr>
              <a:t>음원 사이트에서 다운받은 </a:t>
            </a:r>
            <a:r>
              <a:rPr lang="en-US" altLang="ko-KR" sz="1800" b="1" dirty="0">
                <a:latin typeface="+mn-ea"/>
              </a:rPr>
              <a:t>14</a:t>
            </a:r>
            <a:r>
              <a:rPr lang="ko-KR" altLang="en-US" sz="1800" b="1" dirty="0">
                <a:latin typeface="+mn-ea"/>
              </a:rPr>
              <a:t>곡</a:t>
            </a:r>
            <a:endParaRPr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표절로 판결되거나 표절 의혹이 제기된 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샘플링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리메이크곡과</a:t>
            </a:r>
            <a:r>
              <a:rPr lang="ko-KR" altLang="en-US" sz="1400" dirty="0">
                <a:latin typeface="+mn-ea"/>
              </a:rPr>
              <a:t> 그 원곡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쌍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두 곡 사이의 유사성이 널리 인정받은 예로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판단해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모델 성능 평가에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</a:rPr>
              <a:t>매 </a:t>
            </a:r>
            <a:r>
              <a:rPr lang="en-US" altLang="ko-KR" sz="1800" b="1" dirty="0">
                <a:latin typeface="+mn-ea"/>
              </a:rPr>
              <a:t>20</a:t>
            </a:r>
            <a:r>
              <a:rPr lang="ko-KR" altLang="en-US" sz="1800" b="1" dirty="0">
                <a:latin typeface="+mn-ea"/>
              </a:rPr>
              <a:t>초마다 </a:t>
            </a:r>
            <a:r>
              <a:rPr lang="en-US" altLang="ko-KR" sz="1800" b="1" dirty="0">
                <a:latin typeface="+mn-ea"/>
              </a:rPr>
              <a:t>30</a:t>
            </a:r>
            <a:r>
              <a:rPr lang="ko-KR" altLang="en-US" sz="1800" b="1" dirty="0">
                <a:latin typeface="+mn-ea"/>
              </a:rPr>
              <a:t>초 분량을 잘라내는 방식으로 가공</a:t>
            </a:r>
            <a:endParaRPr lang="en-US" altLang="ko-KR" sz="1800" b="1" dirty="0">
              <a:latin typeface="+mn-ea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ECD7C551-5797-4E98-8B5B-E52BEE722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61019"/>
              </p:ext>
            </p:extLst>
          </p:nvPr>
        </p:nvGraphicFramePr>
        <p:xfrm>
          <a:off x="860313" y="2320945"/>
          <a:ext cx="6298824" cy="2255520"/>
        </p:xfrm>
        <a:graphic>
          <a:graphicData uri="http://schemas.openxmlformats.org/drawingml/2006/table">
            <a:tbl>
              <a:tblPr/>
              <a:tblGrid>
                <a:gridCol w="2622371">
                  <a:extLst>
                    <a:ext uri="{9D8B030D-6E8A-4147-A177-3AD203B41FA5}">
                      <a16:colId xmlns:a16="http://schemas.microsoft.com/office/drawing/2014/main" val="3426304935"/>
                    </a:ext>
                  </a:extLst>
                </a:gridCol>
                <a:gridCol w="2696066">
                  <a:extLst>
                    <a:ext uri="{9D8B030D-6E8A-4147-A177-3AD203B41FA5}">
                      <a16:colId xmlns:a16="http://schemas.microsoft.com/office/drawing/2014/main" val="179767901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698419203"/>
                    </a:ext>
                  </a:extLst>
                </a:gridCol>
              </a:tblGrid>
              <a:tr h="27935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원곡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effectLst/>
                        </a:rPr>
                        <a:t>비교곡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22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 err="1">
                          <a:effectLst/>
                        </a:rPr>
                        <a:t>더더</a:t>
                      </a:r>
                      <a:r>
                        <a:rPr lang="ko-KR" altLang="en-US" sz="1600" dirty="0">
                          <a:effectLst/>
                        </a:rPr>
                        <a:t> </a:t>
                      </a:r>
                      <a:r>
                        <a:rPr lang="en-US" altLang="ko-KR" sz="1600" dirty="0">
                          <a:effectLst/>
                        </a:rPr>
                        <a:t>- </a:t>
                      </a:r>
                      <a:r>
                        <a:rPr lang="en-US" sz="1600" dirty="0">
                          <a:effectLst/>
                        </a:rPr>
                        <a:t>It’s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>
                          <a:effectLst/>
                          <a:latin typeface="-apple-system"/>
                        </a:rPr>
                        <a:t>MC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몽 </a:t>
                      </a:r>
                      <a:r>
                        <a:rPr lang="en-US" altLang="ko-KR" sz="1600" b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너에게 쓰는 편지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3180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와이낫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파랑새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씨엔블루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외톨이야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780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요시마타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료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Resolver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FTISLAND - </a:t>
                      </a:r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사랑앓이</a:t>
                      </a:r>
                      <a:endParaRPr lang="ko-KR" altLang="en-US" sz="1600" b="0" dirty="0">
                        <a:effectLst/>
                        <a:latin typeface="-apple-system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762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TLC - No Scrubs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Ed Sheeran - Shape of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2206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Harold Faltermeyer - Axel F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싸이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챔피언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57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A$ton Wyld - 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218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S.E.S. - 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81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2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1418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8" name="Title 2">
            <a:extLst>
              <a:ext uri="{FF2B5EF4-FFF2-40B4-BE49-F238E27FC236}">
                <a16:creationId xmlns:a16="http://schemas.microsoft.com/office/drawing/2014/main" id="{D2E0DDB1-1F94-481B-BE13-A3937F9CF21A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9" name="Picture 31">
            <a:extLst>
              <a:ext uri="{FF2B5EF4-FFF2-40B4-BE49-F238E27FC236}">
                <a16:creationId xmlns:a16="http://schemas.microsoft.com/office/drawing/2014/main" id="{EF7BEF97-E82C-4FDD-89EA-D22A8E74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1" y="1809460"/>
            <a:ext cx="4013200" cy="45085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0814870D-1529-4129-9E4B-512F97C3DFF3}"/>
              </a:ext>
            </a:extLst>
          </p:cNvPr>
          <p:cNvSpPr/>
          <p:nvPr/>
        </p:nvSpPr>
        <p:spPr>
          <a:xfrm>
            <a:off x="489450" y="3617888"/>
            <a:ext cx="4354243" cy="31482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ounded Rectangle 33">
            <a:extLst>
              <a:ext uri="{FF2B5EF4-FFF2-40B4-BE49-F238E27FC236}">
                <a16:creationId xmlns:a16="http://schemas.microsoft.com/office/drawing/2014/main" id="{949242D7-ABCA-408F-AE99-3CBC8E9B3264}"/>
              </a:ext>
            </a:extLst>
          </p:cNvPr>
          <p:cNvSpPr/>
          <p:nvPr/>
        </p:nvSpPr>
        <p:spPr>
          <a:xfrm>
            <a:off x="489450" y="400206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4">
            <a:extLst>
              <a:ext uri="{FF2B5EF4-FFF2-40B4-BE49-F238E27FC236}">
                <a16:creationId xmlns:a16="http://schemas.microsoft.com/office/drawing/2014/main" id="{F0C0084D-1309-4854-9C46-451C592EF971}"/>
              </a:ext>
            </a:extLst>
          </p:cNvPr>
          <p:cNvSpPr/>
          <p:nvPr/>
        </p:nvSpPr>
        <p:spPr>
          <a:xfrm>
            <a:off x="489450" y="4721257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3" name="Rounded Rectangle 35">
            <a:extLst>
              <a:ext uri="{FF2B5EF4-FFF2-40B4-BE49-F238E27FC236}">
                <a16:creationId xmlns:a16="http://schemas.microsoft.com/office/drawing/2014/main" id="{01F1C619-C545-40BE-8F6F-D6BF46EC0012}"/>
              </a:ext>
            </a:extLst>
          </p:cNvPr>
          <p:cNvSpPr/>
          <p:nvPr/>
        </p:nvSpPr>
        <p:spPr>
          <a:xfrm>
            <a:off x="489450" y="5454932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2DC291-E6E9-4917-B6E8-F8F2B6A6B75C}"/>
              </a:ext>
            </a:extLst>
          </p:cNvPr>
          <p:cNvSpPr txBox="1"/>
          <p:nvPr/>
        </p:nvSpPr>
        <p:spPr>
          <a:xfrm>
            <a:off x="5255685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(1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E5E671-56DB-4548-98D8-79B83B9C7D87}"/>
              </a:ext>
            </a:extLst>
          </p:cNvPr>
          <p:cNvSpPr txBox="1"/>
          <p:nvPr/>
        </p:nvSpPr>
        <p:spPr>
          <a:xfrm>
            <a:off x="5477903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Tempo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(1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리듬감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곡의 빠르기로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음원의 리듬감을 구성하는 지표로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 </a:t>
            </a:r>
            <a:r>
              <a:rPr lang="ko-KR" altLang="en-US" sz="1200" b="1" dirty="0">
                <a:latin typeface="+mn-ea"/>
              </a:rPr>
              <a:t>기반 특성 추출</a:t>
            </a:r>
            <a:r>
              <a:rPr lang="en-US" altLang="ko-KR" sz="1200" b="1" dirty="0">
                <a:latin typeface="+mn-ea"/>
              </a:rPr>
              <a:t>(72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멜로디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ko-KR" altLang="en-US" sz="1200" b="1" dirty="0">
                <a:latin typeface="+mn-ea"/>
              </a:rPr>
              <a:t> 화음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</a:t>
            </a:r>
            <a:r>
              <a:rPr lang="ko-KR" altLang="en-US" sz="1200" dirty="0">
                <a:latin typeface="+mn-ea"/>
              </a:rPr>
              <a:t>음계로 음악의 화성적 특징을 나타내는 지표로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 반음들의 에너지 정보를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벡터값으로</a:t>
            </a:r>
            <a:r>
              <a:rPr lang="ko-KR" altLang="en-US" sz="1200" dirty="0">
                <a:latin typeface="+mn-ea"/>
              </a:rPr>
              <a:t>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STFT, CQT, CENS</a:t>
            </a:r>
            <a:r>
              <a:rPr lang="ko-KR" altLang="en-US" sz="1200" dirty="0">
                <a:latin typeface="+mn-ea"/>
              </a:rPr>
              <a:t> 각각의 평균과 분산을 특성으로 추출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24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sp>
        <p:nvSpPr>
          <p:cNvPr id="76" name="Right Arrow 2">
            <a:extLst>
              <a:ext uri="{FF2B5EF4-FFF2-40B4-BE49-F238E27FC236}">
                <a16:creationId xmlns:a16="http://schemas.microsoft.com/office/drawing/2014/main" id="{4EAAAD83-2A01-4BF0-B537-57EDFA2EBA33}"/>
              </a:ext>
            </a:extLst>
          </p:cNvPr>
          <p:cNvSpPr/>
          <p:nvPr/>
        </p:nvSpPr>
        <p:spPr>
          <a:xfrm>
            <a:off x="5068115" y="3637344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7" name="Right Arrow 39">
            <a:extLst>
              <a:ext uri="{FF2B5EF4-FFF2-40B4-BE49-F238E27FC236}">
                <a16:creationId xmlns:a16="http://schemas.microsoft.com/office/drawing/2014/main" id="{A0080CCA-B4C8-4373-80F2-717D3FBC4800}"/>
              </a:ext>
            </a:extLst>
          </p:cNvPr>
          <p:cNvSpPr/>
          <p:nvPr/>
        </p:nvSpPr>
        <p:spPr>
          <a:xfrm>
            <a:off x="5068115" y="4215758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8" name="Right Arrow 42">
            <a:extLst>
              <a:ext uri="{FF2B5EF4-FFF2-40B4-BE49-F238E27FC236}">
                <a16:creationId xmlns:a16="http://schemas.microsoft.com/office/drawing/2014/main" id="{5E25E7EC-7281-4A06-84AB-7F8874B6C0EC}"/>
              </a:ext>
            </a:extLst>
          </p:cNvPr>
          <p:cNvSpPr/>
          <p:nvPr/>
        </p:nvSpPr>
        <p:spPr>
          <a:xfrm>
            <a:off x="5068115" y="4922240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9" name="Right Arrow 47">
            <a:extLst>
              <a:ext uri="{FF2B5EF4-FFF2-40B4-BE49-F238E27FC236}">
                <a16:creationId xmlns:a16="http://schemas.microsoft.com/office/drawing/2014/main" id="{F8239E87-80E5-4D87-83BC-6CDD99D1778B}"/>
              </a:ext>
            </a:extLst>
          </p:cNvPr>
          <p:cNvSpPr/>
          <p:nvPr/>
        </p:nvSpPr>
        <p:spPr>
          <a:xfrm>
            <a:off x="5068115" y="562872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0" name="Trapezoid 6">
            <a:extLst>
              <a:ext uri="{FF2B5EF4-FFF2-40B4-BE49-F238E27FC236}">
                <a16:creationId xmlns:a16="http://schemas.microsoft.com/office/drawing/2014/main" id="{070BCCE3-2350-4A15-9900-4344563609F8}"/>
              </a:ext>
            </a:extLst>
          </p:cNvPr>
          <p:cNvSpPr/>
          <p:nvPr/>
        </p:nvSpPr>
        <p:spPr>
          <a:xfrm rot="5400000">
            <a:off x="8072398" y="4142823"/>
            <a:ext cx="2452783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1" name="Oval 5">
            <a:extLst>
              <a:ext uri="{FF2B5EF4-FFF2-40B4-BE49-F238E27FC236}">
                <a16:creationId xmlns:a16="http://schemas.microsoft.com/office/drawing/2014/main" id="{94EFDDA3-49E9-4C72-A96A-712CAC756EB2}"/>
              </a:ext>
            </a:extLst>
          </p:cNvPr>
          <p:cNvSpPr/>
          <p:nvPr/>
        </p:nvSpPr>
        <p:spPr>
          <a:xfrm>
            <a:off x="9501197" y="3943856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A192D0-3BC5-4486-94EA-9D25D8E6C782}"/>
              </a:ext>
            </a:extLst>
          </p:cNvPr>
          <p:cNvSpPr txBox="1"/>
          <p:nvPr/>
        </p:nvSpPr>
        <p:spPr>
          <a:xfrm>
            <a:off x="9561822" y="4451104"/>
            <a:ext cx="1489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73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83" name="Group 11">
            <a:extLst>
              <a:ext uri="{FF2B5EF4-FFF2-40B4-BE49-F238E27FC236}">
                <a16:creationId xmlns:a16="http://schemas.microsoft.com/office/drawing/2014/main" id="{8683F777-6138-4C93-8EBD-8F1474F9A3FF}"/>
              </a:ext>
            </a:extLst>
          </p:cNvPr>
          <p:cNvGrpSpPr/>
          <p:nvPr/>
        </p:nvGrpSpPr>
        <p:grpSpPr>
          <a:xfrm>
            <a:off x="5589198" y="3585475"/>
            <a:ext cx="3168000" cy="396000"/>
            <a:chOff x="5589198" y="3585475"/>
            <a:chExt cx="3168000" cy="396000"/>
          </a:xfrm>
        </p:grpSpPr>
        <p:sp>
          <p:nvSpPr>
            <p:cNvPr id="84" name="Rounded Rectangle 4">
              <a:extLst>
                <a:ext uri="{FF2B5EF4-FFF2-40B4-BE49-F238E27FC236}">
                  <a16:creationId xmlns:a16="http://schemas.microsoft.com/office/drawing/2014/main" id="{EB93B209-6F7B-4AB8-B08A-F5773C01B018}"/>
                </a:ext>
              </a:extLst>
            </p:cNvPr>
            <p:cNvSpPr/>
            <p:nvPr/>
          </p:nvSpPr>
          <p:spPr>
            <a:xfrm>
              <a:off x="5589198" y="3585475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B5C66A-295E-4923-8B5B-AAA220A73793}"/>
                </a:ext>
              </a:extLst>
            </p:cNvPr>
            <p:cNvSpPr txBox="1"/>
            <p:nvPr/>
          </p:nvSpPr>
          <p:spPr>
            <a:xfrm>
              <a:off x="6220854" y="3598809"/>
              <a:ext cx="1904689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Tempo(1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6" name="Group 12">
            <a:extLst>
              <a:ext uri="{FF2B5EF4-FFF2-40B4-BE49-F238E27FC236}">
                <a16:creationId xmlns:a16="http://schemas.microsoft.com/office/drawing/2014/main" id="{2C7E1D3D-E771-4933-A976-E2731FA136AF}"/>
              </a:ext>
            </a:extLst>
          </p:cNvPr>
          <p:cNvGrpSpPr/>
          <p:nvPr/>
        </p:nvGrpSpPr>
        <p:grpSpPr>
          <a:xfrm>
            <a:off x="5589196" y="4171445"/>
            <a:ext cx="3168000" cy="396000"/>
            <a:chOff x="5589196" y="4171445"/>
            <a:chExt cx="3168000" cy="396000"/>
          </a:xfrm>
        </p:grpSpPr>
        <p:sp>
          <p:nvSpPr>
            <p:cNvPr id="87" name="Rounded Rectangle 49">
              <a:extLst>
                <a:ext uri="{FF2B5EF4-FFF2-40B4-BE49-F238E27FC236}">
                  <a16:creationId xmlns:a16="http://schemas.microsoft.com/office/drawing/2014/main" id="{B01FB242-7C5B-47F3-A764-FFBE15029939}"/>
                </a:ext>
              </a:extLst>
            </p:cNvPr>
            <p:cNvSpPr/>
            <p:nvPr/>
          </p:nvSpPr>
          <p:spPr>
            <a:xfrm>
              <a:off x="5589196" y="4171445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B23CE9-C3BB-4F61-81BD-4667DAE4483A}"/>
                </a:ext>
              </a:extLst>
            </p:cNvPr>
            <p:cNvSpPr txBox="1"/>
            <p:nvPr/>
          </p:nvSpPr>
          <p:spPr>
            <a:xfrm>
              <a:off x="5727127" y="4184779"/>
              <a:ext cx="2892138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Chroma_STFT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9" name="Group 13">
            <a:extLst>
              <a:ext uri="{FF2B5EF4-FFF2-40B4-BE49-F238E27FC236}">
                <a16:creationId xmlns:a16="http://schemas.microsoft.com/office/drawing/2014/main" id="{B5E63CA0-5AD3-47C6-B093-39693ECC6134}"/>
              </a:ext>
            </a:extLst>
          </p:cNvPr>
          <p:cNvGrpSpPr/>
          <p:nvPr/>
        </p:nvGrpSpPr>
        <p:grpSpPr>
          <a:xfrm>
            <a:off x="5589198" y="4874949"/>
            <a:ext cx="3168000" cy="396000"/>
            <a:chOff x="5589198" y="4874949"/>
            <a:chExt cx="3168000" cy="396000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16F2FDB4-8267-4B6F-9CB7-D468EAEB8DBE}"/>
                </a:ext>
              </a:extLst>
            </p:cNvPr>
            <p:cNvSpPr/>
            <p:nvPr/>
          </p:nvSpPr>
          <p:spPr>
            <a:xfrm>
              <a:off x="5589198" y="487494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18037C-A948-48B2-9F3B-7B9005D9D002}"/>
                </a:ext>
              </a:extLst>
            </p:cNvPr>
            <p:cNvSpPr txBox="1"/>
            <p:nvPr/>
          </p:nvSpPr>
          <p:spPr>
            <a:xfrm>
              <a:off x="5788845" y="4888283"/>
              <a:ext cx="2768707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Chroma_CQT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92" name="Group 14">
            <a:extLst>
              <a:ext uri="{FF2B5EF4-FFF2-40B4-BE49-F238E27FC236}">
                <a16:creationId xmlns:a16="http://schemas.microsoft.com/office/drawing/2014/main" id="{94AD3EAA-135C-4391-BC49-9B8A1CB743D9}"/>
              </a:ext>
            </a:extLst>
          </p:cNvPr>
          <p:cNvGrpSpPr/>
          <p:nvPr/>
        </p:nvGrpSpPr>
        <p:grpSpPr>
          <a:xfrm>
            <a:off x="5589198" y="5583889"/>
            <a:ext cx="3168000" cy="396000"/>
            <a:chOff x="5589198" y="5583889"/>
            <a:chExt cx="3168000" cy="396000"/>
          </a:xfrm>
        </p:grpSpPr>
        <p:sp>
          <p:nvSpPr>
            <p:cNvPr id="93" name="Rounded Rectangle 71">
              <a:extLst>
                <a:ext uri="{FF2B5EF4-FFF2-40B4-BE49-F238E27FC236}">
                  <a16:creationId xmlns:a16="http://schemas.microsoft.com/office/drawing/2014/main" id="{B97DD18F-D5F2-4D39-87A6-C16F3F801CFA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9F1E581-4C38-497E-B08F-0A523BCCB252}"/>
                </a:ext>
              </a:extLst>
            </p:cNvPr>
            <p:cNvSpPr txBox="1"/>
            <p:nvPr/>
          </p:nvSpPr>
          <p:spPr>
            <a:xfrm>
              <a:off x="5731938" y="5597223"/>
              <a:ext cx="2882520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Chroma_CENS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4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5022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3" name="Title 2">
            <a:extLst>
              <a:ext uri="{FF2B5EF4-FFF2-40B4-BE49-F238E27FC236}">
                <a16:creationId xmlns:a16="http://schemas.microsoft.com/office/drawing/2014/main" id="{52485B3E-87B5-4A9A-AAF0-FE80C0EB499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238A1F-3B53-49B3-B4FE-ADF80650BF5D}"/>
              </a:ext>
            </a:extLst>
          </p:cNvPr>
          <p:cNvSpPr txBox="1"/>
          <p:nvPr/>
        </p:nvSpPr>
        <p:spPr>
          <a:xfrm>
            <a:off x="505951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(2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8AA689-B5BC-4E38-BE5C-3CAF523F5AD1}"/>
              </a:ext>
            </a:extLst>
          </p:cNvPr>
          <p:cNvSpPr txBox="1"/>
          <p:nvPr/>
        </p:nvSpPr>
        <p:spPr>
          <a:xfrm>
            <a:off x="728169" y="1801311"/>
            <a:ext cx="99588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MFCC(Mel-Frequency Cepstral Coefficient)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(26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소리의 고유한 특징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음성데이터를 특정시간 단위로 쪼갠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사람의 달팽이관 특성을 고려한 </a:t>
            </a:r>
            <a:r>
              <a:rPr lang="en-US" altLang="ko-KR" sz="1200" dirty="0">
                <a:latin typeface="+mn-ea"/>
              </a:rPr>
              <a:t>Mel-scale</a:t>
            </a:r>
            <a:r>
              <a:rPr lang="ko-KR" altLang="en-US" sz="1200" dirty="0">
                <a:latin typeface="+mn-ea"/>
              </a:rPr>
              <a:t>을 적용해 값을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음원에 대해 </a:t>
            </a:r>
            <a:r>
              <a:rPr lang="en-US" altLang="ko-KR" sz="1200" dirty="0">
                <a:latin typeface="+mn-ea"/>
              </a:rPr>
              <a:t>MFCC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차원으로 추출한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각각의 평균과 분산을 계산해 특성으로 활용</a:t>
            </a:r>
            <a:r>
              <a:rPr lang="en-US" altLang="ko-KR" sz="1200" dirty="0">
                <a:latin typeface="+mn-ea"/>
              </a:rPr>
              <a:t>(13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26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※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 설정 근거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선행 연구 중 ‘음악 </a:t>
            </a:r>
            <a:r>
              <a:rPr lang="ko-KR" altLang="en-US" sz="1200" dirty="0" err="1">
                <a:latin typeface="+mn-ea"/>
              </a:rPr>
              <a:t>특징점간의</a:t>
            </a:r>
            <a:r>
              <a:rPr lang="ko-KR" altLang="en-US" sz="1200" dirty="0">
                <a:latin typeface="+mn-ea"/>
              </a:rPr>
              <a:t> 유사도 측정을 이용한 </a:t>
            </a:r>
            <a:r>
              <a:rPr lang="ko-KR" altLang="en-US" sz="1200" dirty="0" err="1">
                <a:latin typeface="+mn-ea"/>
              </a:rPr>
              <a:t>동일음원</a:t>
            </a:r>
            <a:r>
              <a:rPr lang="ko-KR" altLang="en-US" sz="1200" dirty="0">
                <a:latin typeface="+mn-ea"/>
              </a:rPr>
              <a:t> 인식 방법’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성보경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정명범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고일주</a:t>
            </a:r>
            <a:r>
              <a:rPr lang="en-US" altLang="ko-KR" sz="1200" dirty="0">
                <a:latin typeface="+mn-ea"/>
              </a:rPr>
              <a:t>, 2008)</a:t>
            </a:r>
            <a:r>
              <a:rPr lang="ko-KR" altLang="en-US" sz="1200" dirty="0">
                <a:latin typeface="+mn-ea"/>
              </a:rPr>
              <a:t>을 토대로 결정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9" name="Right Arrow 32">
            <a:extLst>
              <a:ext uri="{FF2B5EF4-FFF2-40B4-BE49-F238E27FC236}">
                <a16:creationId xmlns:a16="http://schemas.microsoft.com/office/drawing/2014/main" id="{A5FEC463-96E5-4BD8-AAEB-DEEDF3A15495}"/>
              </a:ext>
            </a:extLst>
          </p:cNvPr>
          <p:cNvSpPr/>
          <p:nvPr/>
        </p:nvSpPr>
        <p:spPr>
          <a:xfrm>
            <a:off x="5068115" y="524796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Trapezoid 33">
            <a:extLst>
              <a:ext uri="{FF2B5EF4-FFF2-40B4-BE49-F238E27FC236}">
                <a16:creationId xmlns:a16="http://schemas.microsoft.com/office/drawing/2014/main" id="{9253EAB3-3220-487F-8B7A-61F3EDC13D73}"/>
              </a:ext>
            </a:extLst>
          </p:cNvPr>
          <p:cNvSpPr/>
          <p:nvPr/>
        </p:nvSpPr>
        <p:spPr>
          <a:xfrm rot="5400000">
            <a:off x="8212915" y="3892854"/>
            <a:ext cx="2171745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Oval 34">
            <a:extLst>
              <a:ext uri="{FF2B5EF4-FFF2-40B4-BE49-F238E27FC236}">
                <a16:creationId xmlns:a16="http://schemas.microsoft.com/office/drawing/2014/main" id="{F7F37305-771C-446A-9DCC-1D739F7A974D}"/>
              </a:ext>
            </a:extLst>
          </p:cNvPr>
          <p:cNvSpPr/>
          <p:nvPr/>
        </p:nvSpPr>
        <p:spPr>
          <a:xfrm>
            <a:off x="9475829" y="3718739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D48E08-2523-4B54-A41F-60DC2F3EF843}"/>
              </a:ext>
            </a:extLst>
          </p:cNvPr>
          <p:cNvSpPr txBox="1"/>
          <p:nvPr/>
        </p:nvSpPr>
        <p:spPr>
          <a:xfrm>
            <a:off x="9530042" y="4225987"/>
            <a:ext cx="150233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99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3" name="Picture 36">
            <a:extLst>
              <a:ext uri="{FF2B5EF4-FFF2-40B4-BE49-F238E27FC236}">
                <a16:creationId xmlns:a16="http://schemas.microsoft.com/office/drawing/2014/main" id="{80F8EBFD-79C5-45EF-8C59-4BC54752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1" y="3237234"/>
            <a:ext cx="4089400" cy="27051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Rounded Rectangle 37">
            <a:extLst>
              <a:ext uri="{FF2B5EF4-FFF2-40B4-BE49-F238E27FC236}">
                <a16:creationId xmlns:a16="http://schemas.microsoft.com/office/drawing/2014/main" id="{5464C466-E1BB-4E34-B9BD-66EF6C6F1D48}"/>
              </a:ext>
            </a:extLst>
          </p:cNvPr>
          <p:cNvSpPr/>
          <p:nvPr/>
        </p:nvSpPr>
        <p:spPr>
          <a:xfrm>
            <a:off x="499989" y="505593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5" name="Rounded Rectangle 38">
            <a:extLst>
              <a:ext uri="{FF2B5EF4-FFF2-40B4-BE49-F238E27FC236}">
                <a16:creationId xmlns:a16="http://schemas.microsoft.com/office/drawing/2014/main" id="{3F18CB62-816A-4B78-976F-97F831F0A79F}"/>
              </a:ext>
            </a:extLst>
          </p:cNvPr>
          <p:cNvSpPr/>
          <p:nvPr/>
        </p:nvSpPr>
        <p:spPr>
          <a:xfrm>
            <a:off x="5589198" y="3469315"/>
            <a:ext cx="3168000" cy="1586620"/>
          </a:xfrm>
          <a:prstGeom prst="roundRect">
            <a:avLst>
              <a:gd name="adj" fmla="val 5632"/>
            </a:avLst>
          </a:prstGeom>
          <a:solidFill>
            <a:srgbClr val="8E9D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447846-FDD2-4A32-9649-A46F4952AB45}"/>
              </a:ext>
            </a:extLst>
          </p:cNvPr>
          <p:cNvSpPr txBox="1"/>
          <p:nvPr/>
        </p:nvSpPr>
        <p:spPr>
          <a:xfrm>
            <a:off x="6049213" y="4128833"/>
            <a:ext cx="2247967" cy="369332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기존 특성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(73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추출</a:t>
            </a:r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7" name="Group 40">
            <a:extLst>
              <a:ext uri="{FF2B5EF4-FFF2-40B4-BE49-F238E27FC236}">
                <a16:creationId xmlns:a16="http://schemas.microsoft.com/office/drawing/2014/main" id="{422F70DD-A425-4B26-8B48-740F2CF6A4C0}"/>
              </a:ext>
            </a:extLst>
          </p:cNvPr>
          <p:cNvGrpSpPr/>
          <p:nvPr/>
        </p:nvGrpSpPr>
        <p:grpSpPr>
          <a:xfrm>
            <a:off x="5589198" y="5203127"/>
            <a:ext cx="3168000" cy="396000"/>
            <a:chOff x="5589198" y="5583889"/>
            <a:chExt cx="3168000" cy="396000"/>
          </a:xfrm>
        </p:grpSpPr>
        <p:sp>
          <p:nvSpPr>
            <p:cNvPr id="78" name="Rounded Rectangle 42">
              <a:extLst>
                <a:ext uri="{FF2B5EF4-FFF2-40B4-BE49-F238E27FC236}">
                  <a16:creationId xmlns:a16="http://schemas.microsoft.com/office/drawing/2014/main" id="{A6BF8480-DAFE-4609-89DF-D91CC13D0DB7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B07E19-9E5D-4902-8997-A391298AE764}"/>
                </a:ext>
              </a:extLst>
            </p:cNvPr>
            <p:cNvSpPr txBox="1"/>
            <p:nvPr/>
          </p:nvSpPr>
          <p:spPr>
            <a:xfrm>
              <a:off x="6171160" y="5597223"/>
              <a:ext cx="2004075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MFCC(26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8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8625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4486B23E-43B1-46DE-BCDF-B55AD57DDAF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472CC-9120-47F9-979D-4C487052AA32}"/>
              </a:ext>
            </a:extLst>
          </p:cNvPr>
          <p:cNvSpPr txBox="1"/>
          <p:nvPr/>
        </p:nvSpPr>
        <p:spPr>
          <a:xfrm>
            <a:off x="505951" y="1379899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오디오 특성 추출 관련 개념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97DAD2-37C4-49E6-9D52-47D226DC6315}"/>
              </a:ext>
            </a:extLst>
          </p:cNvPr>
          <p:cNvSpPr txBox="1"/>
          <p:nvPr/>
        </p:nvSpPr>
        <p:spPr>
          <a:xfrm>
            <a:off x="996729" y="1801311"/>
            <a:ext cx="41616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 </a:t>
            </a:r>
            <a:r>
              <a:rPr lang="ko-KR" altLang="en-US" sz="1200" dirty="0">
                <a:latin typeface="+mn-ea"/>
              </a:rPr>
              <a:t>음계 </a:t>
            </a:r>
            <a:r>
              <a:rPr lang="en-US" altLang="ko-KR" sz="1200" dirty="0">
                <a:latin typeface="+mn-ea"/>
              </a:rPr>
              <a:t>: {C, C♯, D, D♯, E , F, F♯, G, G♯, A, A♯, B}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6" name="Picture 32">
            <a:extLst>
              <a:ext uri="{FF2B5EF4-FFF2-40B4-BE49-F238E27FC236}">
                <a16:creationId xmlns:a16="http://schemas.microsoft.com/office/drawing/2014/main" id="{4BB4CDD8-F466-4D38-834C-D093B988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3" y="2371625"/>
            <a:ext cx="3844371" cy="37055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F75F17-0D2F-4462-BEFC-FE3919688C1B}"/>
              </a:ext>
            </a:extLst>
          </p:cNvPr>
          <p:cNvSpPr txBox="1"/>
          <p:nvPr/>
        </p:nvSpPr>
        <p:spPr>
          <a:xfrm>
            <a:off x="6379935" y="1801311"/>
            <a:ext cx="49752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STFT(Short Time Fourier Transform)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시간에 대한 구간을 나눈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나누어진 여러 구간의 데이터를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각각 </a:t>
            </a:r>
            <a:r>
              <a:rPr lang="ko-KR" altLang="en-US" sz="1200" dirty="0" err="1">
                <a:latin typeface="+mn-ea"/>
              </a:rPr>
              <a:t>푸리에</a:t>
            </a:r>
            <a:r>
              <a:rPr lang="ko-KR" altLang="en-US" sz="1200" dirty="0">
                <a:latin typeface="+mn-ea"/>
              </a:rPr>
              <a:t> 변환한 것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A53FFC-D50C-4ADD-97A6-657C137AE5BB}"/>
              </a:ext>
            </a:extLst>
          </p:cNvPr>
          <p:cNvSpPr txBox="1"/>
          <p:nvPr/>
        </p:nvSpPr>
        <p:spPr>
          <a:xfrm>
            <a:off x="1414108" y="6094586"/>
            <a:ext cx="3070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4"/>
              </a:rPr>
              <a:t>https://en.wikipedia.org/wiki/Chroma_feature</a:t>
            </a:r>
            <a:endParaRPr lang="en-KR" sz="1000" dirty="0">
              <a:latin typeface="+mn-ea"/>
            </a:endParaRP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FF2B07CD-6F3A-420E-82F8-BA060C02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07" y="2590035"/>
            <a:ext cx="3818355" cy="2062789"/>
          </a:xfrm>
          <a:prstGeom prst="rect">
            <a:avLst/>
          </a:prstGeom>
        </p:spPr>
      </p:pic>
      <p:pic>
        <p:nvPicPr>
          <p:cNvPr id="40" name="Picture 36">
            <a:extLst>
              <a:ext uri="{FF2B5EF4-FFF2-40B4-BE49-F238E27FC236}">
                <a16:creationId xmlns:a16="http://schemas.microsoft.com/office/drawing/2014/main" id="{EECF0EB6-9872-4F05-828E-C2D01F29D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617" y="2559731"/>
            <a:ext cx="2926779" cy="14588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CB12F44-C459-4B33-9FED-AD061C0E655D}"/>
              </a:ext>
            </a:extLst>
          </p:cNvPr>
          <p:cNvSpPr txBox="1"/>
          <p:nvPr/>
        </p:nvSpPr>
        <p:spPr>
          <a:xfrm>
            <a:off x="6950239" y="4530732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7"/>
              </a:rPr>
              <a:t>https://en.wikipedia.org/wiki/Fourier_transform</a:t>
            </a:r>
            <a:endParaRPr lang="en-US" sz="10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06D2D-6A3A-4C51-9570-E1C5441DAF3B}"/>
              </a:ext>
            </a:extLst>
          </p:cNvPr>
          <p:cNvSpPr txBox="1"/>
          <p:nvPr/>
        </p:nvSpPr>
        <p:spPr>
          <a:xfrm>
            <a:off x="6950239" y="4725769"/>
            <a:ext cx="2183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8"/>
              </a:rPr>
              <a:t>https://judy-son.tistory.com/6</a:t>
            </a:r>
            <a:endParaRPr lang="en-US" sz="1000" dirty="0">
              <a:latin typeface="+mn-ea"/>
            </a:endParaRPr>
          </a:p>
        </p:txBody>
      </p:sp>
      <p:pic>
        <p:nvPicPr>
          <p:cNvPr id="44" name="Picture 39">
            <a:extLst>
              <a:ext uri="{FF2B5EF4-FFF2-40B4-BE49-F238E27FC236}">
                <a16:creationId xmlns:a16="http://schemas.microsoft.com/office/drawing/2014/main" id="{4F099879-E263-4F95-B0E2-2CCD1A58F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8834" y="4956979"/>
            <a:ext cx="3818355" cy="13665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9A3EF8-8CB5-4D32-9CA1-D84706348AE7}"/>
              </a:ext>
            </a:extLst>
          </p:cNvPr>
          <p:cNvSpPr txBox="1"/>
          <p:nvPr/>
        </p:nvSpPr>
        <p:spPr>
          <a:xfrm>
            <a:off x="6950239" y="6322948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10"/>
              </a:rPr>
              <a:t>https://xangmin.tistory.com/61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0841075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2190</Words>
  <Application>Microsoft Macintosh PowerPoint</Application>
  <PresentationFormat>Widescreen</PresentationFormat>
  <Paragraphs>432</Paragraphs>
  <Slides>33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-apple-system</vt:lpstr>
      <vt:lpstr>BM JUA OTF</vt:lpstr>
      <vt:lpstr>맑은 고딕</vt:lpstr>
      <vt:lpstr>Arial</vt:lpstr>
      <vt:lpstr>Wingdings</vt:lpstr>
      <vt:lpstr>40_Office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Yoo Hyun jun</cp:lastModifiedBy>
  <cp:revision>105</cp:revision>
  <dcterms:created xsi:type="dcterms:W3CDTF">2021-09-07T03:55:37Z</dcterms:created>
  <dcterms:modified xsi:type="dcterms:W3CDTF">2022-01-27T11:05:00Z</dcterms:modified>
</cp:coreProperties>
</file>